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33"/>
  </p:notesMasterIdLst>
  <p:sldIdLst>
    <p:sldId id="312" r:id="rId5"/>
    <p:sldId id="311" r:id="rId6"/>
    <p:sldId id="317" r:id="rId7"/>
    <p:sldId id="326" r:id="rId8"/>
    <p:sldId id="327" r:id="rId9"/>
    <p:sldId id="330" r:id="rId10"/>
    <p:sldId id="331" r:id="rId11"/>
    <p:sldId id="329" r:id="rId12"/>
    <p:sldId id="318" r:id="rId13"/>
    <p:sldId id="315" r:id="rId14"/>
    <p:sldId id="332" r:id="rId15"/>
    <p:sldId id="322" r:id="rId16"/>
    <p:sldId id="333" r:id="rId17"/>
    <p:sldId id="345" r:id="rId18"/>
    <p:sldId id="334" r:id="rId19"/>
    <p:sldId id="346" r:id="rId20"/>
    <p:sldId id="335" r:id="rId21"/>
    <p:sldId id="336" r:id="rId22"/>
    <p:sldId id="337" r:id="rId23"/>
    <p:sldId id="338" r:id="rId24"/>
    <p:sldId id="339" r:id="rId25"/>
    <p:sldId id="340" r:id="rId26"/>
    <p:sldId id="347" r:id="rId27"/>
    <p:sldId id="343" r:id="rId28"/>
    <p:sldId id="344" r:id="rId29"/>
    <p:sldId id="341" r:id="rId30"/>
    <p:sldId id="342" r:id="rId31"/>
    <p:sldId id="348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B5DC7-A439-006F-B08C-6F90E3FA8507}" v="36" dt="2024-09-13T00:12:25.962"/>
    <p1510:client id="{99151762-2E3F-1663-35E9-62A1E18F2553}" v="116" dt="2024-09-12T04:07:45.041"/>
    <p1510:client id="{F144A8CE-F50D-7F1B-354B-1A60E8E07F6F}" v="36" dt="2024-09-11T04:19:27.120"/>
  </p1510:revLst>
</p1510:revInfo>
</file>

<file path=ppt/tableStyles.xml><?xml version="1.0" encoding="utf-8"?>
<a:tblStyleLst xmlns:a="http://schemas.openxmlformats.org/drawingml/2006/main" def="{0B690CA8-16DA-4F72-8839-8A565C320A30}">
  <a:tblStyle styleId="{0B690CA8-16DA-4F72-8839-8A565C320A3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7B990B-F675-4C7D-9C71-071811A57CA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9167CB8-B2A6-4107-A28B-CC7CD747B08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628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417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48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902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087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428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95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670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838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295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9843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080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007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263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104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609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948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662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0070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2200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739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561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39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45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079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80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98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661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1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91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3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3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sz="14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sz="14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3920335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274717" y="6408641"/>
            <a:ext cx="161614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ⒸESTSOFT, ALL RIGHTS RESERVED.</a:t>
            </a:r>
            <a:endParaRPr sz="7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0.svg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5.sv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0.svg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6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8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2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1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12.png"/><Relationship Id="rId3" Type="http://schemas.openxmlformats.org/officeDocument/2006/relationships/image" Target="../media/image6.png"/><Relationship Id="rId21" Type="http://schemas.openxmlformats.org/officeDocument/2006/relationships/image" Target="../media/image26.sv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5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r="1099" b="4348"/>
          <a:stretch/>
        </p:blipFill>
        <p:spPr>
          <a:xfrm>
            <a:off x="11131445" y="267026"/>
            <a:ext cx="602901" cy="14499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4731613" y="239049"/>
            <a:ext cx="2115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600" b="1" dirty="0">
                <a:solidFill>
                  <a:schemeClr val="lt1"/>
                </a:solidFill>
              </a:rPr>
              <a:t>K – Digital </a:t>
            </a:r>
            <a:r>
              <a:rPr lang="ko-KR" altLang="en-US" sz="1600" b="1" err="1">
                <a:solidFill>
                  <a:schemeClr val="lt1"/>
                </a:solidFill>
              </a:rPr>
              <a:t>Training</a:t>
            </a:r>
            <a:endParaRPr lang="ko-KR" altLang="en-US"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" name="Google Shape;91;p14">
            <a:extLst>
              <a:ext uri="{FF2B5EF4-FFF2-40B4-BE49-F238E27FC236}">
                <a16:creationId xmlns:a16="http://schemas.microsoft.com/office/drawing/2014/main" id="{24E1819C-29FA-8EC2-D857-88777A941656}"/>
              </a:ext>
            </a:extLst>
          </p:cNvPr>
          <p:cNvGrpSpPr/>
          <p:nvPr/>
        </p:nvGrpSpPr>
        <p:grpSpPr>
          <a:xfrm>
            <a:off x="364920" y="1159150"/>
            <a:ext cx="5317487" cy="3567721"/>
            <a:chOff x="2971594" y="1695616"/>
            <a:chExt cx="5317487" cy="3567721"/>
          </a:xfrm>
        </p:grpSpPr>
        <p:sp>
          <p:nvSpPr>
            <p:cNvPr id="3" name="Google Shape;92;p14">
              <a:extLst>
                <a:ext uri="{FF2B5EF4-FFF2-40B4-BE49-F238E27FC236}">
                  <a16:creationId xmlns:a16="http://schemas.microsoft.com/office/drawing/2014/main" id="{F9FB3EF5-08ED-B87B-D10B-68ADE6FDAD05}"/>
                </a:ext>
              </a:extLst>
            </p:cNvPr>
            <p:cNvSpPr txBox="1"/>
            <p:nvPr/>
          </p:nvSpPr>
          <p:spPr>
            <a:xfrm>
              <a:off x="2971594" y="2083533"/>
              <a:ext cx="5317487" cy="317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1578"/>
                </a:lnSpc>
              </a:pPr>
              <a:r>
                <a:rPr lang="ko-KR" sz="3800" b="1" dirty="0" err="1">
                  <a:solidFill>
                    <a:srgbClr val="FFFFFF"/>
                  </a:solidFill>
                  <a:ea typeface="Malgun Gothic"/>
                </a:rPr>
                <a:t>Suricata를</a:t>
              </a:r>
              <a:r>
                <a:rPr lang="ko-KR" sz="3800" b="1" dirty="0">
                  <a:solidFill>
                    <a:srgbClr val="FFFFFF"/>
                  </a:solidFill>
                  <a:ea typeface="Malgun Gothic"/>
                </a:rPr>
                <a:t> 활용한</a:t>
              </a:r>
              <a:r>
                <a:rPr lang="ko-KR" altLang="en-US" sz="3800" b="1" dirty="0">
                  <a:solidFill>
                    <a:srgbClr val="FFFFFF"/>
                  </a:solidFill>
                  <a:ea typeface="Malgun Gothic"/>
                </a:rPr>
                <a:t> </a:t>
              </a:r>
              <a:endParaRPr lang="ko-KR" altLang="en-US" dirty="0"/>
            </a:p>
            <a:p>
              <a:pPr>
                <a:lnSpc>
                  <a:spcPct val="131578"/>
                </a:lnSpc>
              </a:pPr>
              <a:r>
                <a:rPr lang="ko-KR" sz="3800" b="1" dirty="0">
                  <a:solidFill>
                    <a:srgbClr val="FFFFFF"/>
                  </a:solidFill>
                  <a:ea typeface="Malgun Gothic"/>
                </a:rPr>
                <a:t>네트워크 빅데이터 분석</a:t>
              </a:r>
              <a:endParaRPr lang="ko-KR" altLang="en-US" dirty="0">
                <a:ea typeface="Malgun Gothic"/>
              </a:endParaRPr>
            </a:p>
            <a:p>
              <a:pPr>
                <a:lnSpc>
                  <a:spcPct val="131578"/>
                </a:lnSpc>
              </a:pPr>
              <a:r>
                <a:rPr lang="ko-KR" altLang="en-US" sz="3800" b="1" dirty="0">
                  <a:solidFill>
                    <a:srgbClr val="FFFFFF"/>
                  </a:solidFill>
                  <a:ea typeface="Malgun Gothic"/>
                </a:rPr>
                <a:t> </a:t>
              </a:r>
              <a:r>
                <a:rPr lang="ko-KR" sz="3800" b="1" dirty="0">
                  <a:solidFill>
                    <a:srgbClr val="FFFFFF"/>
                  </a:solidFill>
                  <a:ea typeface="Malgun Gothic"/>
                </a:rPr>
                <a:t>및 리포트 작성 자동화</a:t>
              </a:r>
              <a:endParaRPr lang="ko-KR"/>
            </a:p>
            <a:p>
              <a:pPr>
                <a:lnSpc>
                  <a:spcPct val="131578"/>
                </a:lnSpc>
              </a:pPr>
              <a:endParaRPr lang="ko-KR" altLang="en-US" sz="3800" b="1" dirty="0">
                <a:solidFill>
                  <a:schemeClr val="lt1"/>
                </a:solidFill>
              </a:endParaRPr>
            </a:p>
          </p:txBody>
        </p:sp>
        <p:sp>
          <p:nvSpPr>
            <p:cNvPr id="4" name="Google Shape;93;p14">
              <a:extLst>
                <a:ext uri="{FF2B5EF4-FFF2-40B4-BE49-F238E27FC236}">
                  <a16:creationId xmlns:a16="http://schemas.microsoft.com/office/drawing/2014/main" id="{391A4371-2A3E-465E-C431-B970ED605976}"/>
                </a:ext>
              </a:extLst>
            </p:cNvPr>
            <p:cNvSpPr txBox="1"/>
            <p:nvPr/>
          </p:nvSpPr>
          <p:spPr>
            <a:xfrm>
              <a:off x="2971594" y="1695616"/>
              <a:ext cx="14414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㈜이스트소프트</a:t>
              </a:r>
              <a:endParaRPr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46BAF8-4DA2-967D-0A6F-9CEB2D03FD0A}"/>
              </a:ext>
            </a:extLst>
          </p:cNvPr>
          <p:cNvSpPr/>
          <p:nvPr/>
        </p:nvSpPr>
        <p:spPr>
          <a:xfrm>
            <a:off x="8610279" y="5888582"/>
            <a:ext cx="3054743" cy="66759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8757764" y="6027409"/>
            <a:chExt cx="2680001" cy="375740"/>
          </a:xfrm>
        </p:grpSpPr>
        <p:pic>
          <p:nvPicPr>
            <p:cNvPr id="6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27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7764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1" name="Google Shape;92;p14">
            <a:extLst>
              <a:ext uri="{FF2B5EF4-FFF2-40B4-BE49-F238E27FC236}">
                <a16:creationId xmlns:a16="http://schemas.microsoft.com/office/drawing/2014/main" id="{C1931C75-DAB4-CC15-DFE1-3D34888E1C5A}"/>
              </a:ext>
            </a:extLst>
          </p:cNvPr>
          <p:cNvSpPr txBox="1"/>
          <p:nvPr/>
        </p:nvSpPr>
        <p:spPr>
          <a:xfrm>
            <a:off x="6096000" y="3488068"/>
            <a:ext cx="5317487" cy="218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31578"/>
              </a:lnSpc>
            </a:pPr>
            <a:r>
              <a:rPr lang="en-US" altLang="ko-KR" sz="2800" b="1" dirty="0">
                <a:solidFill>
                  <a:schemeClr val="lt1"/>
                </a:solidFill>
              </a:rPr>
              <a:t>No - Way</a:t>
            </a:r>
          </a:p>
          <a:p>
            <a:pPr>
              <a:lnSpc>
                <a:spcPct val="131578"/>
              </a:lnSpc>
            </a:pPr>
            <a:r>
              <a:rPr lang="ko-KR" altLang="en-US" sz="2500" b="1" dirty="0">
                <a:solidFill>
                  <a:schemeClr val="lt1"/>
                </a:solidFill>
              </a:rPr>
              <a:t>이준철, 정진선, </a:t>
            </a:r>
            <a:r>
              <a:rPr lang="ko-KR" sz="2500" b="1" dirty="0" err="1">
                <a:solidFill>
                  <a:schemeClr val="lt1"/>
                </a:solidFill>
              </a:rPr>
              <a:t>임중섭</a:t>
            </a:r>
            <a:r>
              <a:rPr lang="ko-KR" sz="2500" b="1" dirty="0">
                <a:solidFill>
                  <a:schemeClr val="lt1"/>
                </a:solidFill>
              </a:rPr>
              <a:t>, </a:t>
            </a:r>
            <a:r>
              <a:rPr lang="ko-KR" altLang="en-US" sz="2500" b="1" dirty="0">
                <a:solidFill>
                  <a:schemeClr val="lt1"/>
                </a:solidFill>
              </a:rPr>
              <a:t>강수빈</a:t>
            </a:r>
          </a:p>
          <a:p>
            <a:pPr>
              <a:lnSpc>
                <a:spcPct val="131578"/>
              </a:lnSpc>
            </a:pPr>
            <a:r>
              <a:rPr lang="en-US" altLang="ko-KR" sz="2500" b="1" dirty="0">
                <a:solidFill>
                  <a:schemeClr val="lt1"/>
                </a:solidFill>
              </a:rPr>
              <a:t>[</a:t>
            </a:r>
            <a:r>
              <a:rPr lang="ko-KR" altLang="en-US" sz="2500" b="1" dirty="0">
                <a:solidFill>
                  <a:schemeClr val="lt1"/>
                </a:solidFill>
              </a:rPr>
              <a:t>멘토</a:t>
            </a:r>
            <a:r>
              <a:rPr lang="en-US" altLang="ko-KR" sz="2500" b="1" dirty="0">
                <a:solidFill>
                  <a:schemeClr val="lt1"/>
                </a:solidFill>
              </a:rPr>
              <a:t>] </a:t>
            </a:r>
            <a:r>
              <a:rPr lang="en-US" altLang="ko-KR" sz="2500" b="1" err="1">
                <a:solidFill>
                  <a:schemeClr val="lt1"/>
                </a:solidFill>
              </a:rPr>
              <a:t>이경원</a:t>
            </a:r>
            <a:endParaRPr lang="en-US" altLang="ko-KR" sz="2500" b="1">
              <a:solidFill>
                <a:schemeClr val="lt1"/>
              </a:solidFill>
            </a:endParaRPr>
          </a:p>
          <a:p>
            <a:pPr>
              <a:lnSpc>
                <a:spcPct val="131578"/>
              </a:lnSpc>
            </a:pPr>
            <a:r>
              <a:rPr lang="en-US" altLang="ko-KR" sz="2500" b="1" dirty="0">
                <a:solidFill>
                  <a:schemeClr val="lt1"/>
                </a:solidFill>
              </a:rPr>
              <a:t>[</a:t>
            </a:r>
            <a:r>
              <a:rPr lang="en-US" altLang="ko-KR" sz="2500" b="1" dirty="0" err="1">
                <a:solidFill>
                  <a:schemeClr val="lt1"/>
                </a:solidFill>
              </a:rPr>
              <a:t>강사</a:t>
            </a:r>
            <a:r>
              <a:rPr lang="en-US" altLang="ko-KR" sz="2500" b="1" dirty="0">
                <a:solidFill>
                  <a:schemeClr val="lt1"/>
                </a:solidFill>
              </a:rPr>
              <a:t>] </a:t>
            </a:r>
            <a:r>
              <a:rPr lang="en-US" altLang="ko-KR" sz="2500" b="1" dirty="0" err="1">
                <a:solidFill>
                  <a:schemeClr val="lt1"/>
                </a:solidFill>
              </a:rPr>
              <a:t>김로이</a:t>
            </a:r>
            <a:endParaRPr lang="en-US" altLang="ko-KR" sz="2500" b="1">
              <a:solidFill>
                <a:schemeClr val="lt1"/>
              </a:solidFill>
            </a:endParaRPr>
          </a:p>
        </p:txBody>
      </p:sp>
      <p:sp>
        <p:nvSpPr>
          <p:cNvPr id="12" name="Google Shape;92;p14">
            <a:extLst>
              <a:ext uri="{FF2B5EF4-FFF2-40B4-BE49-F238E27FC236}">
                <a16:creationId xmlns:a16="http://schemas.microsoft.com/office/drawing/2014/main" id="{D2B5023E-E901-D87D-AFD8-BDC6ED5A8C89}"/>
              </a:ext>
            </a:extLst>
          </p:cNvPr>
          <p:cNvSpPr txBox="1"/>
          <p:nvPr/>
        </p:nvSpPr>
        <p:spPr>
          <a:xfrm>
            <a:off x="6103202" y="2799458"/>
            <a:ext cx="2507077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31578"/>
              </a:lnSpc>
            </a:pPr>
            <a:r>
              <a:rPr lang="en-US" altLang="ko-KR" sz="3000" b="1" dirty="0">
                <a:solidFill>
                  <a:schemeClr val="lt1"/>
                </a:solidFill>
              </a:rPr>
              <a:t>TEAM</a:t>
            </a:r>
            <a:r>
              <a:rPr lang="ko-KR" altLang="en-US" sz="3000" b="1" dirty="0">
                <a:solidFill>
                  <a:schemeClr val="lt1"/>
                </a:solidFill>
              </a:rPr>
              <a:t> </a:t>
            </a:r>
            <a:r>
              <a:rPr lang="en-US" altLang="ko-KR" sz="3000" b="1" dirty="0">
                <a:solidFill>
                  <a:schemeClr val="lt1"/>
                </a:solidFill>
              </a:rPr>
              <a:t>5</a:t>
            </a:r>
            <a:r>
              <a:rPr lang="ko-KR" altLang="en-US" sz="3000" b="1" dirty="0">
                <a:solidFill>
                  <a:schemeClr val="lt1"/>
                </a:solidFill>
              </a:rPr>
              <a:t>조</a:t>
            </a:r>
            <a:endParaRPr lang="en-US" altLang="ko-KR" sz="3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4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절차 및 방법</a:t>
              </a:r>
              <a:endParaRPr lang="ko-KR" alt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47FF"/>
                </a:solidFill>
              </a:rPr>
              <a:t>03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26" name="직각 삼각형 125">
            <a:extLst>
              <a:ext uri="{FF2B5EF4-FFF2-40B4-BE49-F238E27FC236}">
                <a16:creationId xmlns:a16="http://schemas.microsoft.com/office/drawing/2014/main" id="{9A0234C6-E697-9694-F1AD-F70AE70E915D}"/>
              </a:ext>
            </a:extLst>
          </p:cNvPr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E1A847F4-1EBA-322E-4EE8-752791351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485845" y="4571874"/>
            <a:ext cx="154011" cy="154011"/>
          </a:xfrm>
          <a:prstGeom prst="rect">
            <a:avLst/>
          </a:prstGeom>
        </p:spPr>
      </p:pic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B05E7828-EEC0-3426-3572-B25A5FB2969D}"/>
              </a:ext>
            </a:extLst>
          </p:cNvPr>
          <p:cNvGrpSpPr/>
          <p:nvPr/>
        </p:nvGrpSpPr>
        <p:grpSpPr>
          <a:xfrm>
            <a:off x="497464" y="1182063"/>
            <a:ext cx="10526159" cy="307777"/>
            <a:chOff x="541891" y="1430219"/>
            <a:chExt cx="10526159" cy="307777"/>
          </a:xfrm>
        </p:grpSpPr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E88AE30F-F630-C93C-F9C4-464CD2DEC88D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WBS (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Work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Breakdown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Structure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)</a:t>
              </a:r>
              <a:endPara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50" name="그래픽 43">
              <a:extLst>
                <a:ext uri="{FF2B5EF4-FFF2-40B4-BE49-F238E27FC236}">
                  <a16:creationId xmlns:a16="http://schemas.microsoft.com/office/drawing/2014/main" id="{34AD29DD-E58E-AB8D-7754-2BF389E67616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aphicFrame>
        <p:nvGraphicFramePr>
          <p:cNvPr id="2052" name="표 2051">
            <a:extLst>
              <a:ext uri="{FF2B5EF4-FFF2-40B4-BE49-F238E27FC236}">
                <a16:creationId xmlns:a16="http://schemas.microsoft.com/office/drawing/2014/main" id="{36A978A0-2581-18A6-8BAE-AE0D1F55B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60242"/>
              </p:ext>
            </p:extLst>
          </p:nvPr>
        </p:nvGraphicFramePr>
        <p:xfrm>
          <a:off x="488456" y="1665527"/>
          <a:ext cx="11218265" cy="467326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4546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정책 수립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8/23(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데이터 수집/분석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9/6(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JSON 데이터 분석</a:t>
                      </a:r>
                      <a:endParaRPr lang="en-US" altLang="ko-KR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9/6(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en-US" altLang="ko-KR" sz="1200" b="1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메뉴얼</a:t>
                      </a:r>
                      <a:r>
                        <a:rPr lang="en-US" altLang="ko-KR" sz="12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1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문서화</a:t>
                      </a:r>
                      <a:endParaRPr lang="ko-KR" altLang="en-US" sz="1200" b="1" i="0" u="none" strike="noStrike" kern="1200" cap="none" spc="0" normalizeH="0" baseline="0" noProof="0" dirty="0" err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Log</a:t>
                      </a: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 분석/시각화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9/13(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리포트 자동화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9/9(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9/27(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Elastic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 검색, 분석 활용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프로젝트 고도화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9/30(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10/15(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네이버 </a:t>
                      </a:r>
                      <a:r>
                        <a:rPr lang="ko-KR" altLang="en-US" sz="12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클라우드 환경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602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총 진행기간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10/15(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7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  <a:endParaRPr lang="ko-KR" altLang="en-US"/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/>
                        <a:cs typeface="+mn-cs"/>
                      </a:endParaRPr>
                    </a:p>
                  </a:txBody>
                  <a:tcPr marT="45740" marB="457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bg1">
                          <a:lumMod val="6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/>
                        <a:cs typeface="+mn-cs"/>
                      </a:endParaRPr>
                    </a:p>
                  </a:txBody>
                  <a:tcPr marT="45740" marB="45740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bg1">
                          <a:lumMod val="6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15884"/>
                  </a:ext>
                </a:extLst>
              </a:tr>
            </a:tbl>
          </a:graphicData>
        </a:graphic>
      </p:graphicFrame>
      <p:grpSp>
        <p:nvGrpSpPr>
          <p:cNvPr id="2053" name="그룹 2052">
            <a:extLst>
              <a:ext uri="{FF2B5EF4-FFF2-40B4-BE49-F238E27FC236}">
                <a16:creationId xmlns:a16="http://schemas.microsoft.com/office/drawing/2014/main" id="{D40F1108-0EDD-80B7-F9E6-971E9D71DAA0}"/>
              </a:ext>
            </a:extLst>
          </p:cNvPr>
          <p:cNvGrpSpPr/>
          <p:nvPr/>
        </p:nvGrpSpPr>
        <p:grpSpPr>
          <a:xfrm>
            <a:off x="4414472" y="2254454"/>
            <a:ext cx="2474844" cy="326913"/>
            <a:chOff x="4574111" y="3307757"/>
            <a:chExt cx="2474844" cy="326913"/>
          </a:xfrm>
        </p:grpSpPr>
        <p:grpSp>
          <p:nvGrpSpPr>
            <p:cNvPr id="2054" name="그룹 2053">
              <a:extLst>
                <a:ext uri="{FF2B5EF4-FFF2-40B4-BE49-F238E27FC236}">
                  <a16:creationId xmlns:a16="http://schemas.microsoft.com/office/drawing/2014/main" id="{D4EE27E7-7EB1-4A99-76D5-BA5C9BF48B64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2056" name="그룹 2055">
                <a:extLst>
                  <a:ext uri="{FF2B5EF4-FFF2-40B4-BE49-F238E27FC236}">
                    <a16:creationId xmlns:a16="http://schemas.microsoft.com/office/drawing/2014/main" id="{FF95A998-6F6D-CD1B-108D-C53FDE879500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2058" name="사각형: 둥근 모서리 2057">
                  <a:extLst>
                    <a:ext uri="{FF2B5EF4-FFF2-40B4-BE49-F238E27FC236}">
                      <a16:creationId xmlns:a16="http://schemas.microsoft.com/office/drawing/2014/main" id="{2D86F9A6-A2C8-06FD-5D26-9D491204F1B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59" name="타원 2058">
                  <a:extLst>
                    <a:ext uri="{FF2B5EF4-FFF2-40B4-BE49-F238E27FC236}">
                      <a16:creationId xmlns:a16="http://schemas.microsoft.com/office/drawing/2014/main" id="{12326EB2-DC9D-FCEE-2725-1FB5050E96E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4D5D4EC-9585-C921-CA04-B1F0D7D01E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055" name="그래픽 2054">
              <a:extLst>
                <a:ext uri="{FF2B5EF4-FFF2-40B4-BE49-F238E27FC236}">
                  <a16:creationId xmlns:a16="http://schemas.microsoft.com/office/drawing/2014/main" id="{C1DA00B2-9936-00F1-AF0A-82C17CB1F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60" name="그룹 2059">
            <a:extLst>
              <a:ext uri="{FF2B5EF4-FFF2-40B4-BE49-F238E27FC236}">
                <a16:creationId xmlns:a16="http://schemas.microsoft.com/office/drawing/2014/main" id="{C769E6F6-1555-ADD4-1346-9D9905B2AD70}"/>
              </a:ext>
            </a:extLst>
          </p:cNvPr>
          <p:cNvGrpSpPr/>
          <p:nvPr/>
        </p:nvGrpSpPr>
        <p:grpSpPr>
          <a:xfrm>
            <a:off x="6997557" y="2254454"/>
            <a:ext cx="2300841" cy="326913"/>
            <a:chOff x="7383737" y="3307757"/>
            <a:chExt cx="2300841" cy="326913"/>
          </a:xfrm>
        </p:grpSpPr>
        <p:grpSp>
          <p:nvGrpSpPr>
            <p:cNvPr id="2061" name="그룹 2060">
              <a:extLst>
                <a:ext uri="{FF2B5EF4-FFF2-40B4-BE49-F238E27FC236}">
                  <a16:creationId xmlns:a16="http://schemas.microsoft.com/office/drawing/2014/main" id="{218FE42F-A329-E5C8-8CE7-CCD73EE6607F}"/>
                </a:ext>
              </a:extLst>
            </p:cNvPr>
            <p:cNvGrpSpPr/>
            <p:nvPr/>
          </p:nvGrpSpPr>
          <p:grpSpPr>
            <a:xfrm>
              <a:off x="7383737" y="3307757"/>
              <a:ext cx="2300841" cy="326913"/>
              <a:chOff x="4665551" y="3307757"/>
              <a:chExt cx="2300841" cy="326913"/>
            </a:xfrm>
          </p:grpSpPr>
          <p:grpSp>
            <p:nvGrpSpPr>
              <p:cNvPr id="2063" name="그룹 2062">
                <a:extLst>
                  <a:ext uri="{FF2B5EF4-FFF2-40B4-BE49-F238E27FC236}">
                    <a16:creationId xmlns:a16="http://schemas.microsoft.com/office/drawing/2014/main" id="{F2DBF88E-E411-FBED-24F7-AD99D62E2258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156678" cy="326913"/>
                <a:chOff x="4665552" y="3307757"/>
                <a:chExt cx="2308623" cy="358635"/>
              </a:xfrm>
            </p:grpSpPr>
            <p:sp>
              <p:nvSpPr>
                <p:cNvPr id="2065" name="사각형: 둥근 모서리 2064">
                  <a:extLst>
                    <a:ext uri="{FF2B5EF4-FFF2-40B4-BE49-F238E27FC236}">
                      <a16:creationId xmlns:a16="http://schemas.microsoft.com/office/drawing/2014/main" id="{4E25F49C-28BB-67FC-6246-594DCDB06A7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30862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66" name="타원 2065">
                  <a:extLst>
                    <a:ext uri="{FF2B5EF4-FFF2-40B4-BE49-F238E27FC236}">
                      <a16:creationId xmlns:a16="http://schemas.microsoft.com/office/drawing/2014/main" id="{6111D2AA-5209-9DCC-DC5F-A61A1AB9B78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64" name="TextBox 2063">
                <a:extLst>
                  <a:ext uri="{FF2B5EF4-FFF2-40B4-BE49-F238E27FC236}">
                    <a16:creationId xmlns:a16="http://schemas.microsoft.com/office/drawing/2014/main" id="{C023D4D7-1F92-5A07-A1CC-C8E0E2A306EA}"/>
                  </a:ext>
                </a:extLst>
              </p:cNvPr>
              <p:cNvSpPr txBox="1"/>
              <p:nvPr/>
            </p:nvSpPr>
            <p:spPr>
              <a:xfrm>
                <a:off x="5018659" y="3309297"/>
                <a:ext cx="1947733" cy="2872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정책 수립 보고서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endParaRPr>
              </a:p>
            </p:txBody>
          </p:sp>
        </p:grpSp>
        <p:pic>
          <p:nvPicPr>
            <p:cNvPr id="2062" name="그래픽 2061">
              <a:extLst>
                <a:ext uri="{FF2B5EF4-FFF2-40B4-BE49-F238E27FC236}">
                  <a16:creationId xmlns:a16="http://schemas.microsoft.com/office/drawing/2014/main" id="{0F0403D0-2997-300F-6296-48894368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35EE8D86-CE5C-7EAF-7FF3-EA0651C1FA35}"/>
              </a:ext>
            </a:extLst>
          </p:cNvPr>
          <p:cNvGrpSpPr/>
          <p:nvPr/>
        </p:nvGrpSpPr>
        <p:grpSpPr>
          <a:xfrm>
            <a:off x="4414473" y="2901124"/>
            <a:ext cx="2773465" cy="326913"/>
            <a:chOff x="4574112" y="3841157"/>
            <a:chExt cx="2773465" cy="326913"/>
          </a:xfrm>
        </p:grpSpPr>
        <p:grpSp>
          <p:nvGrpSpPr>
            <p:cNvPr id="2068" name="그룹 2067">
              <a:extLst>
                <a:ext uri="{FF2B5EF4-FFF2-40B4-BE49-F238E27FC236}">
                  <a16:creationId xmlns:a16="http://schemas.microsoft.com/office/drawing/2014/main" id="{06012F08-F5A0-72C9-0436-72DA54D653C4}"/>
                </a:ext>
              </a:extLst>
            </p:cNvPr>
            <p:cNvGrpSpPr/>
            <p:nvPr/>
          </p:nvGrpSpPr>
          <p:grpSpPr>
            <a:xfrm>
              <a:off x="4574112" y="3841157"/>
              <a:ext cx="2773465" cy="326913"/>
              <a:chOff x="4665552" y="3307757"/>
              <a:chExt cx="2773465" cy="326913"/>
            </a:xfrm>
          </p:grpSpPr>
          <p:grpSp>
            <p:nvGrpSpPr>
              <p:cNvPr id="2070" name="그룹 2069">
                <a:extLst>
                  <a:ext uri="{FF2B5EF4-FFF2-40B4-BE49-F238E27FC236}">
                    <a16:creationId xmlns:a16="http://schemas.microsoft.com/office/drawing/2014/main" id="{2144E864-2F9D-50D0-B11F-E0D5894B1F34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2683308" cy="326913"/>
                <a:chOff x="4665552" y="3307757"/>
                <a:chExt cx="2872355" cy="358635"/>
              </a:xfrm>
            </p:grpSpPr>
            <p:sp>
              <p:nvSpPr>
                <p:cNvPr id="2072" name="사각형: 둥근 모서리 2071">
                  <a:extLst>
                    <a:ext uri="{FF2B5EF4-FFF2-40B4-BE49-F238E27FC236}">
                      <a16:creationId xmlns:a16="http://schemas.microsoft.com/office/drawing/2014/main" id="{BD31EF6A-2AC8-28C2-55D2-5EF0D8F4A18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8723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73" name="타원 2072">
                  <a:extLst>
                    <a:ext uri="{FF2B5EF4-FFF2-40B4-BE49-F238E27FC236}">
                      <a16:creationId xmlns:a16="http://schemas.microsoft.com/office/drawing/2014/main" id="{7FC5DBF3-9E3E-DEC8-4D67-E8D99FEB325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71" name="TextBox 2070">
                <a:extLst>
                  <a:ext uri="{FF2B5EF4-FFF2-40B4-BE49-F238E27FC236}">
                    <a16:creationId xmlns:a16="http://schemas.microsoft.com/office/drawing/2014/main" id="{0CA94E8D-C701-AE93-8D50-52ECCDD76970}"/>
                  </a:ext>
                </a:extLst>
              </p:cNvPr>
              <p:cNvSpPr txBox="1"/>
              <p:nvPr/>
            </p:nvSpPr>
            <p:spPr>
              <a:xfrm>
                <a:off x="5018659" y="3309297"/>
                <a:ext cx="242035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필요 데이터 및 수집 절차 정의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endParaRPr>
              </a:p>
            </p:txBody>
          </p:sp>
        </p:grpSp>
        <p:pic>
          <p:nvPicPr>
            <p:cNvPr id="2069" name="그래픽 2068">
              <a:extLst>
                <a:ext uri="{FF2B5EF4-FFF2-40B4-BE49-F238E27FC236}">
                  <a16:creationId xmlns:a16="http://schemas.microsoft.com/office/drawing/2014/main" id="{6B2D9A7F-A6B0-FC88-F6DC-6B436639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2074" name="그룹 2073">
            <a:extLst>
              <a:ext uri="{FF2B5EF4-FFF2-40B4-BE49-F238E27FC236}">
                <a16:creationId xmlns:a16="http://schemas.microsoft.com/office/drawing/2014/main" id="{675C5E81-7636-255D-1922-BBD1DAB7DAFF}"/>
              </a:ext>
            </a:extLst>
          </p:cNvPr>
          <p:cNvGrpSpPr/>
          <p:nvPr/>
        </p:nvGrpSpPr>
        <p:grpSpPr>
          <a:xfrm>
            <a:off x="7219775" y="2865493"/>
            <a:ext cx="2529777" cy="357393"/>
            <a:chOff x="7383739" y="3810674"/>
            <a:chExt cx="2529777" cy="357393"/>
          </a:xfrm>
        </p:grpSpPr>
        <p:grpSp>
          <p:nvGrpSpPr>
            <p:cNvPr id="2075" name="그룹 2074">
              <a:extLst>
                <a:ext uri="{FF2B5EF4-FFF2-40B4-BE49-F238E27FC236}">
                  <a16:creationId xmlns:a16="http://schemas.microsoft.com/office/drawing/2014/main" id="{1F7768B9-3004-05A9-8474-98C517598183}"/>
                </a:ext>
              </a:extLst>
            </p:cNvPr>
            <p:cNvGrpSpPr/>
            <p:nvPr/>
          </p:nvGrpSpPr>
          <p:grpSpPr>
            <a:xfrm>
              <a:off x="7383739" y="3810674"/>
              <a:ext cx="2529777" cy="357393"/>
              <a:chOff x="4665553" y="3277274"/>
              <a:chExt cx="2529777" cy="357393"/>
            </a:xfrm>
          </p:grpSpPr>
          <p:grpSp>
            <p:nvGrpSpPr>
              <p:cNvPr id="2077" name="그룹 2076">
                <a:extLst>
                  <a:ext uri="{FF2B5EF4-FFF2-40B4-BE49-F238E27FC236}">
                    <a16:creationId xmlns:a16="http://schemas.microsoft.com/office/drawing/2014/main" id="{30EA2988-C690-46D9-09C1-2E3A581391D2}"/>
                  </a:ext>
                </a:extLst>
              </p:cNvPr>
              <p:cNvGrpSpPr/>
              <p:nvPr/>
            </p:nvGrpSpPr>
            <p:grpSpPr>
              <a:xfrm>
                <a:off x="4665553" y="3277274"/>
                <a:ext cx="2202223" cy="357393"/>
                <a:chOff x="4665552" y="3274319"/>
                <a:chExt cx="2357376" cy="392073"/>
              </a:xfrm>
            </p:grpSpPr>
            <p:sp>
              <p:nvSpPr>
                <p:cNvPr id="2081" name="사각형: 둥근 모서리 2080">
                  <a:extLst>
                    <a:ext uri="{FF2B5EF4-FFF2-40B4-BE49-F238E27FC236}">
                      <a16:creationId xmlns:a16="http://schemas.microsoft.com/office/drawing/2014/main" id="{0F399EE0-3859-84A6-7559-DD6581D9CB3E}"/>
                    </a:ext>
                  </a:extLst>
                </p:cNvPr>
                <p:cNvSpPr/>
                <p:nvPr/>
              </p:nvSpPr>
              <p:spPr>
                <a:xfrm>
                  <a:off x="4665552" y="3274319"/>
                  <a:ext cx="2357376" cy="3920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82" name="타원 2081">
                  <a:extLst>
                    <a:ext uri="{FF2B5EF4-FFF2-40B4-BE49-F238E27FC236}">
                      <a16:creationId xmlns:a16="http://schemas.microsoft.com/office/drawing/2014/main" id="{0DB24E4D-C4EA-6A2E-8B88-9934BE4876C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047BEBE2-86C6-2BB1-2320-568A641B8615}"/>
                  </a:ext>
                </a:extLst>
              </p:cNvPr>
              <p:cNvSpPr txBox="1"/>
              <p:nvPr/>
            </p:nvSpPr>
            <p:spPr>
              <a:xfrm>
                <a:off x="5018659" y="3329892"/>
                <a:ext cx="2176671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/>
                  </a:rPr>
                  <a:t>Log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/>
                  </a:rPr>
                  <a:t>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데이터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/>
                  </a:rPr>
                  <a:t> 수집 / 분석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/>
                </a:endParaRPr>
              </a:p>
            </p:txBody>
          </p:sp>
        </p:grpSp>
        <p:pic>
          <p:nvPicPr>
            <p:cNvPr id="2076" name="그래픽 2075">
              <a:extLst>
                <a:ext uri="{FF2B5EF4-FFF2-40B4-BE49-F238E27FC236}">
                  <a16:creationId xmlns:a16="http://schemas.microsoft.com/office/drawing/2014/main" id="{54B2D9AB-357C-EC4E-0D9A-467FBF80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2083" name="그룹 2082">
            <a:extLst>
              <a:ext uri="{FF2B5EF4-FFF2-40B4-BE49-F238E27FC236}">
                <a16:creationId xmlns:a16="http://schemas.microsoft.com/office/drawing/2014/main" id="{570522CF-3E9B-4EB4-B3A8-31B5955D58FB}"/>
              </a:ext>
            </a:extLst>
          </p:cNvPr>
          <p:cNvGrpSpPr/>
          <p:nvPr/>
        </p:nvGrpSpPr>
        <p:grpSpPr>
          <a:xfrm>
            <a:off x="4417766" y="3432233"/>
            <a:ext cx="2007188" cy="326913"/>
            <a:chOff x="4574110" y="4369794"/>
            <a:chExt cx="2007188" cy="326913"/>
          </a:xfrm>
        </p:grpSpPr>
        <p:grpSp>
          <p:nvGrpSpPr>
            <p:cNvPr id="2086" name="그룹 2085">
              <a:extLst>
                <a:ext uri="{FF2B5EF4-FFF2-40B4-BE49-F238E27FC236}">
                  <a16:creationId xmlns:a16="http://schemas.microsoft.com/office/drawing/2014/main" id="{1581E05D-1251-7460-9546-9427E5483FB9}"/>
                </a:ext>
              </a:extLst>
            </p:cNvPr>
            <p:cNvGrpSpPr/>
            <p:nvPr/>
          </p:nvGrpSpPr>
          <p:grpSpPr>
            <a:xfrm>
              <a:off x="4574110" y="4369794"/>
              <a:ext cx="2007188" cy="326913"/>
              <a:chOff x="4665550" y="3307757"/>
              <a:chExt cx="2007188" cy="326913"/>
            </a:xfrm>
          </p:grpSpPr>
          <p:grpSp>
            <p:nvGrpSpPr>
              <p:cNvPr id="2088" name="그룹 2087">
                <a:extLst>
                  <a:ext uri="{FF2B5EF4-FFF2-40B4-BE49-F238E27FC236}">
                    <a16:creationId xmlns:a16="http://schemas.microsoft.com/office/drawing/2014/main" id="{A5355DC4-2432-4EFD-2014-5EBEFABDA146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007188" cy="326913"/>
                <a:chOff x="4665552" y="3307757"/>
                <a:chExt cx="2148601" cy="358635"/>
              </a:xfrm>
            </p:grpSpPr>
            <p:sp>
              <p:nvSpPr>
                <p:cNvPr id="2090" name="사각형: 둥근 모서리 2089">
                  <a:extLst>
                    <a:ext uri="{FF2B5EF4-FFF2-40B4-BE49-F238E27FC236}">
                      <a16:creationId xmlns:a16="http://schemas.microsoft.com/office/drawing/2014/main" id="{DBC2C49F-2F84-37D8-FFAC-DCC69601B3F8}"/>
                    </a:ext>
                  </a:extLst>
                </p:cNvPr>
                <p:cNvSpPr/>
                <p:nvPr/>
              </p:nvSpPr>
              <p:spPr>
                <a:xfrm>
                  <a:off x="4665552" y="3316116"/>
                  <a:ext cx="2148601" cy="3502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91" name="타원 2090">
                  <a:extLst>
                    <a:ext uri="{FF2B5EF4-FFF2-40B4-BE49-F238E27FC236}">
                      <a16:creationId xmlns:a16="http://schemas.microsoft.com/office/drawing/2014/main" id="{EE84D8D4-BC8B-2CDE-D902-D6C12152651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89" name="TextBox 2088">
                <a:extLst>
                  <a:ext uri="{FF2B5EF4-FFF2-40B4-BE49-F238E27FC236}">
                    <a16:creationId xmlns:a16="http://schemas.microsoft.com/office/drawing/2014/main" id="{F8FE75C2-D482-27ED-E830-56FBDC0A83D8}"/>
                  </a:ext>
                </a:extLst>
              </p:cNvPr>
              <p:cNvSpPr txBox="1"/>
              <p:nvPr/>
            </p:nvSpPr>
            <p:spPr>
              <a:xfrm>
                <a:off x="5018659" y="3317328"/>
                <a:ext cx="162098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웹 서버 구축 - WAS</a:t>
                </a:r>
                <a:endPara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087" name="그래픽 2086">
              <a:extLst>
                <a:ext uri="{FF2B5EF4-FFF2-40B4-BE49-F238E27FC236}">
                  <a16:creationId xmlns:a16="http://schemas.microsoft.com/office/drawing/2014/main" id="{16F1F488-9E4B-1B76-3A90-5AB60C672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2092" name="그룹 2091">
            <a:extLst>
              <a:ext uri="{FF2B5EF4-FFF2-40B4-BE49-F238E27FC236}">
                <a16:creationId xmlns:a16="http://schemas.microsoft.com/office/drawing/2014/main" id="{304306E0-4A08-7D87-BAFE-B6BBEE7056BC}"/>
              </a:ext>
            </a:extLst>
          </p:cNvPr>
          <p:cNvGrpSpPr/>
          <p:nvPr/>
        </p:nvGrpSpPr>
        <p:grpSpPr>
          <a:xfrm>
            <a:off x="4417767" y="4073583"/>
            <a:ext cx="2456768" cy="326913"/>
            <a:chOff x="4574111" y="4896844"/>
            <a:chExt cx="2456768" cy="326913"/>
          </a:xfrm>
        </p:grpSpPr>
        <p:grpSp>
          <p:nvGrpSpPr>
            <p:cNvPr id="2093" name="그룹 2092">
              <a:extLst>
                <a:ext uri="{FF2B5EF4-FFF2-40B4-BE49-F238E27FC236}">
                  <a16:creationId xmlns:a16="http://schemas.microsoft.com/office/drawing/2014/main" id="{F57C6AC8-3A4A-A6DE-FB4C-B823D6AFE7CB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2095" name="그룹 2094">
                <a:extLst>
                  <a:ext uri="{FF2B5EF4-FFF2-40B4-BE49-F238E27FC236}">
                    <a16:creationId xmlns:a16="http://schemas.microsoft.com/office/drawing/2014/main" id="{771AEF74-76E6-DB6A-D13A-CBCFBB7FD4F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2097" name="사각형: 둥근 모서리 2096">
                  <a:extLst>
                    <a:ext uri="{FF2B5EF4-FFF2-40B4-BE49-F238E27FC236}">
                      <a16:creationId xmlns:a16="http://schemas.microsoft.com/office/drawing/2014/main" id="{073500BC-AF1B-0E1D-C62A-A6BF882B726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98" name="타원 2097">
                  <a:extLst>
                    <a:ext uri="{FF2B5EF4-FFF2-40B4-BE49-F238E27FC236}">
                      <a16:creationId xmlns:a16="http://schemas.microsoft.com/office/drawing/2014/main" id="{B554E67F-2108-CD10-DABD-5EA9F94343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96" name="TextBox 2095">
                <a:extLst>
                  <a:ext uri="{FF2B5EF4-FFF2-40B4-BE49-F238E27FC236}">
                    <a16:creationId xmlns:a16="http://schemas.microsoft.com/office/drawing/2014/main" id="{B410F9C2-0B4F-B49D-8450-B40F147E1BD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Suricata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&amp; </a:t>
                </a:r>
                <a:r>
                  <a:rPr lang="ko-KR" altLang="en-US" sz="1200" b="1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Elastic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연동​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094" name="그래픽 2093">
              <a:extLst>
                <a:ext uri="{FF2B5EF4-FFF2-40B4-BE49-F238E27FC236}">
                  <a16:creationId xmlns:a16="http://schemas.microsoft.com/office/drawing/2014/main" id="{EA46B204-E3F8-2A3B-2C01-1F7E30F40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9" name="그룹 2098">
            <a:extLst>
              <a:ext uri="{FF2B5EF4-FFF2-40B4-BE49-F238E27FC236}">
                <a16:creationId xmlns:a16="http://schemas.microsoft.com/office/drawing/2014/main" id="{06AEC916-B251-EE5F-8776-9CCF9BCE112E}"/>
              </a:ext>
            </a:extLst>
          </p:cNvPr>
          <p:cNvGrpSpPr/>
          <p:nvPr/>
        </p:nvGrpSpPr>
        <p:grpSpPr>
          <a:xfrm>
            <a:off x="4417767" y="4649528"/>
            <a:ext cx="1831928" cy="326913"/>
            <a:chOff x="4574111" y="5427069"/>
            <a:chExt cx="1831928" cy="326913"/>
          </a:xfrm>
        </p:grpSpPr>
        <p:grpSp>
          <p:nvGrpSpPr>
            <p:cNvPr id="2100" name="그룹 2099">
              <a:extLst>
                <a:ext uri="{FF2B5EF4-FFF2-40B4-BE49-F238E27FC236}">
                  <a16:creationId xmlns:a16="http://schemas.microsoft.com/office/drawing/2014/main" id="{1F500038-F919-5894-5D07-7D7660FCD4F1}"/>
                </a:ext>
              </a:extLst>
            </p:cNvPr>
            <p:cNvGrpSpPr/>
            <p:nvPr/>
          </p:nvGrpSpPr>
          <p:grpSpPr>
            <a:xfrm>
              <a:off x="4574111" y="5427069"/>
              <a:ext cx="1831928" cy="326913"/>
              <a:chOff x="4665551" y="3307757"/>
              <a:chExt cx="1831928" cy="326913"/>
            </a:xfrm>
          </p:grpSpPr>
          <p:grpSp>
            <p:nvGrpSpPr>
              <p:cNvPr id="2102" name="그룹 2101">
                <a:extLst>
                  <a:ext uri="{FF2B5EF4-FFF2-40B4-BE49-F238E27FC236}">
                    <a16:creationId xmlns:a16="http://schemas.microsoft.com/office/drawing/2014/main" id="{6ABBD907-628E-BCCF-404F-3166B3AF968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831928" cy="326913"/>
                <a:chOff x="4665552" y="3307757"/>
                <a:chExt cx="1960993" cy="358635"/>
              </a:xfrm>
            </p:grpSpPr>
            <p:sp>
              <p:nvSpPr>
                <p:cNvPr id="2104" name="사각형: 둥근 모서리 2103">
                  <a:extLst>
                    <a:ext uri="{FF2B5EF4-FFF2-40B4-BE49-F238E27FC236}">
                      <a16:creationId xmlns:a16="http://schemas.microsoft.com/office/drawing/2014/main" id="{C43E29BB-97FF-8E4D-17E7-C7AE417C932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6099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105" name="타원 2104">
                  <a:extLst>
                    <a:ext uri="{FF2B5EF4-FFF2-40B4-BE49-F238E27FC236}">
                      <a16:creationId xmlns:a16="http://schemas.microsoft.com/office/drawing/2014/main" id="{07661FFD-C3A7-5278-2007-1FDF2B4375E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103" name="TextBox 2102">
                <a:extLst>
                  <a:ext uri="{FF2B5EF4-FFF2-40B4-BE49-F238E27FC236}">
                    <a16:creationId xmlns:a16="http://schemas.microsoft.com/office/drawing/2014/main" id="{BA8A7FE7-08E4-C08A-68B5-70267E66D540}"/>
                  </a:ext>
                </a:extLst>
              </p:cNvPr>
              <p:cNvSpPr txBox="1"/>
              <p:nvPr/>
            </p:nvSpPr>
            <p:spPr>
              <a:xfrm>
                <a:off x="5018659" y="3317328"/>
                <a:ext cx="14283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fontAlgn="ctr">
                  <a:spcBef>
                    <a:spcPts val="600"/>
                  </a:spcBef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보고서 양식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01" name="그래픽 2100">
              <a:extLst>
                <a:ext uri="{FF2B5EF4-FFF2-40B4-BE49-F238E27FC236}">
                  <a16:creationId xmlns:a16="http://schemas.microsoft.com/office/drawing/2014/main" id="{E4F8E03A-24B3-03CA-4982-7B920E4CB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2106" name="그룹 2105">
            <a:extLst>
              <a:ext uri="{FF2B5EF4-FFF2-40B4-BE49-F238E27FC236}">
                <a16:creationId xmlns:a16="http://schemas.microsoft.com/office/drawing/2014/main" id="{C287AB9C-6AE1-4CC7-5D3A-3D444566B0FC}"/>
              </a:ext>
            </a:extLst>
          </p:cNvPr>
          <p:cNvGrpSpPr/>
          <p:nvPr/>
        </p:nvGrpSpPr>
        <p:grpSpPr>
          <a:xfrm>
            <a:off x="4415613" y="5281988"/>
            <a:ext cx="1936900" cy="326914"/>
            <a:chOff x="7383737" y="5427069"/>
            <a:chExt cx="1936900" cy="326914"/>
          </a:xfrm>
        </p:grpSpPr>
        <p:grpSp>
          <p:nvGrpSpPr>
            <p:cNvPr id="2107" name="그룹 2106">
              <a:extLst>
                <a:ext uri="{FF2B5EF4-FFF2-40B4-BE49-F238E27FC236}">
                  <a16:creationId xmlns:a16="http://schemas.microsoft.com/office/drawing/2014/main" id="{830883F5-A0F4-B573-AA42-B2B1163A8FA1}"/>
                </a:ext>
              </a:extLst>
            </p:cNvPr>
            <p:cNvGrpSpPr/>
            <p:nvPr/>
          </p:nvGrpSpPr>
          <p:grpSpPr>
            <a:xfrm>
              <a:off x="7383737" y="5427069"/>
              <a:ext cx="1936900" cy="326914"/>
              <a:chOff x="4665551" y="3307757"/>
              <a:chExt cx="1936900" cy="326914"/>
            </a:xfrm>
          </p:grpSpPr>
          <p:grpSp>
            <p:nvGrpSpPr>
              <p:cNvPr id="2109" name="그룹 2108">
                <a:extLst>
                  <a:ext uri="{FF2B5EF4-FFF2-40B4-BE49-F238E27FC236}">
                    <a16:creationId xmlns:a16="http://schemas.microsoft.com/office/drawing/2014/main" id="{EA300323-3DE6-ECAC-CC75-968B2722C282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935523" cy="326914"/>
                <a:chOff x="4665552" y="3307756"/>
                <a:chExt cx="2071887" cy="358636"/>
              </a:xfrm>
            </p:grpSpPr>
            <p:sp>
              <p:nvSpPr>
                <p:cNvPr id="2111" name="사각형: 둥근 모서리 2110">
                  <a:extLst>
                    <a:ext uri="{FF2B5EF4-FFF2-40B4-BE49-F238E27FC236}">
                      <a16:creationId xmlns:a16="http://schemas.microsoft.com/office/drawing/2014/main" id="{060CAAE4-398C-7922-6CE0-8A814815C284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207188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112" name="타원 2111">
                  <a:extLst>
                    <a:ext uri="{FF2B5EF4-FFF2-40B4-BE49-F238E27FC236}">
                      <a16:creationId xmlns:a16="http://schemas.microsoft.com/office/drawing/2014/main" id="{B2A07182-3C73-9FF2-47CC-9B0C3A08640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110" name="TextBox 2109">
                <a:extLst>
                  <a:ext uri="{FF2B5EF4-FFF2-40B4-BE49-F238E27FC236}">
                    <a16:creationId xmlns:a16="http://schemas.microsoft.com/office/drawing/2014/main" id="{BAF5A1D4-3890-7E65-806F-7ABE75D3760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다양한 보고서 작성 </a:t>
                </a:r>
                <a:endPara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08" name="그래픽 2107">
              <a:extLst>
                <a:ext uri="{FF2B5EF4-FFF2-40B4-BE49-F238E27FC236}">
                  <a16:creationId xmlns:a16="http://schemas.microsoft.com/office/drawing/2014/main" id="{F2492E44-6B2D-EC28-CF20-11C9FF1A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  <p:pic>
        <p:nvPicPr>
          <p:cNvPr id="2113" name="그림 2112">
            <a:extLst>
              <a:ext uri="{FF2B5EF4-FFF2-40B4-BE49-F238E27FC236}">
                <a16:creationId xmlns:a16="http://schemas.microsoft.com/office/drawing/2014/main" id="{16CC6B89-5BC3-4A55-671B-C4FB52DCF06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546702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1D321A8-4C5A-15EB-5B85-0E08D88BB3F6}"/>
              </a:ext>
            </a:extLst>
          </p:cNvPr>
          <p:cNvGrpSpPr/>
          <p:nvPr/>
        </p:nvGrpSpPr>
        <p:grpSpPr>
          <a:xfrm>
            <a:off x="6612326" y="3432233"/>
            <a:ext cx="2007188" cy="326913"/>
            <a:chOff x="4574110" y="4369794"/>
            <a:chExt cx="2007188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E32BEE-F925-8086-4FCD-1CEF700FD900}"/>
                </a:ext>
              </a:extLst>
            </p:cNvPr>
            <p:cNvGrpSpPr/>
            <p:nvPr/>
          </p:nvGrpSpPr>
          <p:grpSpPr>
            <a:xfrm>
              <a:off x="4574110" y="4369794"/>
              <a:ext cx="2007188" cy="326913"/>
              <a:chOff x="4665550" y="3307757"/>
              <a:chExt cx="2007188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0132F-DDC9-BADA-0A39-B5571C60A301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007188" cy="326913"/>
                <a:chOff x="4665552" y="3307757"/>
                <a:chExt cx="2148601" cy="358635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68274532-B31F-3BB8-13ED-4D5D59CC96AE}"/>
                    </a:ext>
                  </a:extLst>
                </p:cNvPr>
                <p:cNvSpPr/>
                <p:nvPr/>
              </p:nvSpPr>
              <p:spPr>
                <a:xfrm>
                  <a:off x="4665552" y="3316116"/>
                  <a:ext cx="2148601" cy="3502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CBDBB59-DD9B-8E04-E73C-B1D0755EF3F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D68BC7-C34B-5994-C45C-0B53ED75F8C0}"/>
                  </a:ext>
                </a:extLst>
              </p:cNvPr>
              <p:cNvSpPr txBox="1"/>
              <p:nvPr/>
            </p:nvSpPr>
            <p:spPr>
              <a:xfrm>
                <a:off x="5033899" y="3332568"/>
                <a:ext cx="149906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Elastic</a:t>
                </a:r>
                <a:r>
                  <a:rPr lang="ko-KR" altLang="en-US" sz="1200" b="1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ko-KR" altLang="en-US" sz="1200" b="1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Stack</a:t>
                </a:r>
                <a:r>
                  <a:rPr lang="ko-KR" altLang="en-US" sz="1200" b="1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구축</a:t>
                </a:r>
              </a:p>
            </p:txBody>
          </p:sp>
        </p:grp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594F849-FC9C-C469-9DFA-1353C7DDF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2CD74-4798-57AC-9F21-8FAD0052DF22}"/>
              </a:ext>
            </a:extLst>
          </p:cNvPr>
          <p:cNvGrpSpPr/>
          <p:nvPr/>
        </p:nvGrpSpPr>
        <p:grpSpPr>
          <a:xfrm>
            <a:off x="7000948" y="4073582"/>
            <a:ext cx="1610948" cy="326913"/>
            <a:chOff x="4574112" y="4896844"/>
            <a:chExt cx="1610948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5073278-D6E7-A969-ED13-F77B66883D48}"/>
                </a:ext>
              </a:extLst>
            </p:cNvPr>
            <p:cNvGrpSpPr/>
            <p:nvPr/>
          </p:nvGrpSpPr>
          <p:grpSpPr>
            <a:xfrm>
              <a:off x="4574112" y="4896844"/>
              <a:ext cx="1610948" cy="326913"/>
              <a:chOff x="4665552" y="3307757"/>
              <a:chExt cx="1610948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A1B49B-99D5-3120-4812-606A9AC1A3FC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610948" cy="326913"/>
                <a:chOff x="4665552" y="3307757"/>
                <a:chExt cx="1724444" cy="358635"/>
              </a:xfrm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58CB01C9-D403-24C9-6ECE-1FB9D22B3A3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2444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012167D-9302-491D-6713-0BB8281060D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1D2A68-F2D3-EB64-42FC-D894E4342667}"/>
                  </a:ext>
                </a:extLst>
              </p:cNvPr>
              <p:cNvSpPr txBox="1"/>
              <p:nvPr/>
            </p:nvSpPr>
            <p:spPr>
              <a:xfrm>
                <a:off x="5018659" y="3317328"/>
                <a:ext cx="125522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대시보드 구성</a:t>
                </a:r>
                <a:endPara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BA12B725-4E4A-4311-C810-99EB5798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BDE9B8-DAFE-90DA-C1DF-AC757A0870F2}"/>
              </a:ext>
            </a:extLst>
          </p:cNvPr>
          <p:cNvGrpSpPr/>
          <p:nvPr/>
        </p:nvGrpSpPr>
        <p:grpSpPr>
          <a:xfrm>
            <a:off x="6368487" y="4649528"/>
            <a:ext cx="1984328" cy="326913"/>
            <a:chOff x="4520771" y="5427069"/>
            <a:chExt cx="1984328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B10316D-9E3A-C312-3488-19D4711EB86D}"/>
                </a:ext>
              </a:extLst>
            </p:cNvPr>
            <p:cNvGrpSpPr/>
            <p:nvPr/>
          </p:nvGrpSpPr>
          <p:grpSpPr>
            <a:xfrm>
              <a:off x="4520771" y="5427069"/>
              <a:ext cx="1984328" cy="326913"/>
              <a:chOff x="4612211" y="3307757"/>
              <a:chExt cx="1984328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4ED95A2-526E-C9D9-3C13-F20288A8B59A}"/>
                  </a:ext>
                </a:extLst>
              </p:cNvPr>
              <p:cNvGrpSpPr/>
              <p:nvPr/>
            </p:nvGrpSpPr>
            <p:grpSpPr>
              <a:xfrm>
                <a:off x="4612211" y="3307757"/>
                <a:ext cx="1984328" cy="326913"/>
                <a:chOff x="4608454" y="3307757"/>
                <a:chExt cx="2124130" cy="35863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1A8327E5-4976-D71F-805B-20B987CFC180}"/>
                    </a:ext>
                  </a:extLst>
                </p:cNvPr>
                <p:cNvSpPr/>
                <p:nvPr/>
              </p:nvSpPr>
              <p:spPr>
                <a:xfrm>
                  <a:off x="4608454" y="3307757"/>
                  <a:ext cx="212413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0AF2A2-F08E-ACEF-4297-98DA6B0F62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650425-772A-B688-E15A-19F50F7DD5DA}"/>
                  </a:ext>
                </a:extLst>
              </p:cNvPr>
              <p:cNvSpPr txBox="1"/>
              <p:nvPr/>
            </p:nvSpPr>
            <p:spPr>
              <a:xfrm>
                <a:off x="5018659" y="3309708"/>
                <a:ext cx="157309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fontAlgn="ctr">
                  <a:spcBef>
                    <a:spcPts val="600"/>
                  </a:spcBef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보고서 페이지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8A5C897A-856B-B851-F98F-431A19A8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BA3E20-8774-303F-31C7-2481495EAEED}"/>
              </a:ext>
            </a:extLst>
          </p:cNvPr>
          <p:cNvGrpSpPr/>
          <p:nvPr/>
        </p:nvGrpSpPr>
        <p:grpSpPr>
          <a:xfrm>
            <a:off x="6541594" y="5281988"/>
            <a:ext cx="2234079" cy="326914"/>
            <a:chOff x="7383738" y="5427069"/>
            <a:chExt cx="2234079" cy="32691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CF2DD3D-3AA4-14B5-C58C-8D4021117A04}"/>
                </a:ext>
              </a:extLst>
            </p:cNvPr>
            <p:cNvGrpSpPr/>
            <p:nvPr/>
          </p:nvGrpSpPr>
          <p:grpSpPr>
            <a:xfrm>
              <a:off x="7383738" y="5427069"/>
              <a:ext cx="2234079" cy="326914"/>
              <a:chOff x="4665552" y="3307757"/>
              <a:chExt cx="2234079" cy="326914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7C70939F-D378-EE4B-DB4D-7C688AC73942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2232703" cy="326914"/>
                <a:chOff x="4665552" y="3307756"/>
                <a:chExt cx="2390004" cy="358636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4C60C9AC-0D8E-9795-F3C9-B8FB0961CAF9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239000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E4DCEF3-4180-F991-C9E3-7B9DCF8D1ED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5914A2-AFF6-584B-89F6-23057AA56435}"/>
                  </a:ext>
                </a:extLst>
              </p:cNvPr>
              <p:cNvSpPr txBox="1"/>
              <p:nvPr/>
            </p:nvSpPr>
            <p:spPr>
              <a:xfrm>
                <a:off x="5018659" y="3309708"/>
                <a:ext cx="188097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이벤트 </a:t>
                </a:r>
                <a:r>
                  <a:rPr lang="ko-KR" altLang="en-US" sz="1200" b="1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Log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구현 / 분석</a:t>
                </a:r>
                <a:endPara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01D36B9E-D231-0292-6B64-657E502A1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329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절차 및 방법</a:t>
              </a:r>
              <a:endParaRPr lang="ko-KR" alt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47FF"/>
                </a:solidFill>
              </a:rPr>
              <a:t>03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26" name="직각 삼각형 125">
            <a:extLst>
              <a:ext uri="{FF2B5EF4-FFF2-40B4-BE49-F238E27FC236}">
                <a16:creationId xmlns:a16="http://schemas.microsoft.com/office/drawing/2014/main" id="{9A0234C6-E697-9694-F1AD-F70AE70E915D}"/>
              </a:ext>
            </a:extLst>
          </p:cNvPr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E1A847F4-1EBA-322E-4EE8-752791351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485845" y="4571874"/>
            <a:ext cx="154011" cy="154011"/>
          </a:xfrm>
          <a:prstGeom prst="rect">
            <a:avLst/>
          </a:prstGeom>
        </p:spPr>
      </p:pic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B05E7828-EEC0-3426-3572-B25A5FB2969D}"/>
              </a:ext>
            </a:extLst>
          </p:cNvPr>
          <p:cNvGrpSpPr/>
          <p:nvPr/>
        </p:nvGrpSpPr>
        <p:grpSpPr>
          <a:xfrm>
            <a:off x="497464" y="1182063"/>
            <a:ext cx="10526159" cy="307777"/>
            <a:chOff x="541891" y="1430219"/>
            <a:chExt cx="10526159" cy="307777"/>
          </a:xfrm>
        </p:grpSpPr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E88AE30F-F630-C93C-F9C4-464CD2DEC88D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WBS (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Work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Breakdown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Structure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)</a:t>
              </a:r>
              <a:endPara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50" name="그래픽 43">
              <a:extLst>
                <a:ext uri="{FF2B5EF4-FFF2-40B4-BE49-F238E27FC236}">
                  <a16:creationId xmlns:a16="http://schemas.microsoft.com/office/drawing/2014/main" id="{34AD29DD-E58E-AB8D-7754-2BF389E67616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113" name="그림 2112">
            <a:extLst>
              <a:ext uri="{FF2B5EF4-FFF2-40B4-BE49-F238E27FC236}">
                <a16:creationId xmlns:a16="http://schemas.microsoft.com/office/drawing/2014/main" id="{16CC6B89-5BC3-4A55-671B-C4FB52DCF06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546702"/>
            <a:ext cx="12192000" cy="233580"/>
          </a:xfrm>
          <a:prstGeom prst="rect">
            <a:avLst/>
          </a:prstGeom>
        </p:spPr>
      </p:pic>
      <p:pic>
        <p:nvPicPr>
          <p:cNvPr id="5" name="그림 4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EB97DEE0-8946-B870-3754-509EA2A03E0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47" r="-111" b="36854"/>
          <a:stretch/>
        </p:blipFill>
        <p:spPr>
          <a:xfrm>
            <a:off x="1393230" y="1604882"/>
            <a:ext cx="9322756" cy="48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07777"/>
            <a:chOff x="541891" y="1430219"/>
            <a:chExt cx="1052615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– Log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수집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①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데이터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수집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/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endParaRPr lang="en-US" altLang="ko-KR" b="1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47E0470-CFB7-94EF-687B-B81AD9C2DE9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6229" t="8531" r="17792" b="5510"/>
          <a:stretch/>
        </p:blipFill>
        <p:spPr>
          <a:xfrm>
            <a:off x="-295275" y="2084096"/>
            <a:ext cx="6699266" cy="4011908"/>
          </a:xfrm>
          <a:prstGeom prst="rect">
            <a:avLst/>
          </a:prstGeom>
        </p:spPr>
      </p:pic>
      <p:pic>
        <p:nvPicPr>
          <p:cNvPr id="6" name="그림 5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B15B081-CE3F-FFAA-6CC9-D3A9245E96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241" t="14430" r="29061" b="10941"/>
          <a:stretch/>
        </p:blipFill>
        <p:spPr>
          <a:xfrm>
            <a:off x="5753100" y="1709738"/>
            <a:ext cx="6200783" cy="38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8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07777"/>
            <a:chOff x="541891" y="1430219"/>
            <a:chExt cx="1052615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– Rule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파일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/var/lib/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suricata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/rules/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suricata.rules</a:t>
              </a:r>
              <a:endParaRPr lang="en-US" altLang="ko-KR" spc="-100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①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데이터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수집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/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endParaRPr lang="en-US" altLang="ko-KR" b="1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D52BDDC-25EB-03C4-70C0-87E1A964A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42" t="18029" r="1297" b="7547"/>
          <a:stretch/>
        </p:blipFill>
        <p:spPr>
          <a:xfrm>
            <a:off x="839569" y="1866900"/>
            <a:ext cx="9814157" cy="41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07777"/>
            <a:chOff x="541891" y="1430219"/>
            <a:chExt cx="1052615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– JSON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fomat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v. 0.1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①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데이터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수집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/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endParaRPr lang="en-US" altLang="ko-KR" b="1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CC453F5-4A92-A66A-76D7-1864520621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3097" y="1733550"/>
            <a:ext cx="6054497" cy="48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구축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WAS (Django + MariaDB)</a:t>
              </a:r>
              <a:endParaRPr lang="ko-KR" altLang="en-US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②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서비스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구축</a:t>
            </a:r>
            <a:endParaRPr lang="en-US" altLang="ko-KR" b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8448BED-4339-FE8D-82F1-06E10F3986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125" y="1715855"/>
            <a:ext cx="8667750" cy="452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구축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서비스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: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뉴스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피드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endParaRPr lang="ko-KR" altLang="en-US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②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서비스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구축</a:t>
            </a:r>
            <a:endParaRPr lang="en-US" altLang="ko-KR" b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A2341B1-D1BC-56AF-024D-98840CC457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1131" y="1734925"/>
            <a:ext cx="8570672" cy="444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6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elastic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홈페이지</a:t>
              </a:r>
              <a:endParaRPr lang="ko-KR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②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서비스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구축</a:t>
            </a:r>
            <a:endParaRPr lang="en-US" altLang="ko-KR" b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4F852E1-71D9-47D9-F820-D7D8CEF851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07" t="5528" r="236" b="6080"/>
          <a:stretch/>
        </p:blipFill>
        <p:spPr>
          <a:xfrm>
            <a:off x="1562100" y="1827551"/>
            <a:ext cx="9067808" cy="45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4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Home </a:t>
              </a:r>
              <a:r>
                <a:rPr lang="en-US" altLang="ko-KR" spc="-100" dirty="0">
                  <a:solidFill>
                    <a:schemeClr val="tx1"/>
                  </a:solidFill>
                  <a:latin typeface="맑은 고딕"/>
                </a:rPr>
                <a:t>http://223.130.147.99/app/home#/</a:t>
              </a:r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②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서비스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구축</a:t>
            </a:r>
            <a:endParaRPr lang="en-US" altLang="ko-KR" b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7EFF277-8F98-BF9E-7631-69529F242B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1734270"/>
            <a:ext cx="8820150" cy="45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Events Overview</a:t>
              </a:r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③ Log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및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시각화</a:t>
            </a:r>
            <a:endParaRPr lang="ko-KR" altLang="en-US" err="1">
              <a:solidFill>
                <a:schemeClr val="accent1"/>
              </a:solidFill>
            </a:endParaRPr>
          </a:p>
        </p:txBody>
      </p:sp>
      <p:pic>
        <p:nvPicPr>
          <p:cNvPr id="6" name="그림 5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C35B0516-F6B5-072B-A488-8441EA0738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2027" y="1737528"/>
            <a:ext cx="8587974" cy="44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4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목차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477" y="2016033"/>
            <a:ext cx="3596185" cy="35815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5534038" y="1879997"/>
            <a:ext cx="6551489" cy="3853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500" b="1" dirty="0">
                <a:solidFill>
                  <a:srgbClr val="0070C0"/>
                </a:solidFill>
              </a:rPr>
              <a:t>01</a:t>
            </a:r>
            <a:r>
              <a:rPr lang="en-US" altLang="ko-KR" sz="2500" b="1" dirty="0">
                <a:solidFill>
                  <a:srgbClr val="0047FF"/>
                </a:solidFill>
              </a:rPr>
              <a:t> </a:t>
            </a:r>
            <a:r>
              <a:rPr lang="ko-KR" sz="2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500" b="1" dirty="0">
                <a:solidFill>
                  <a:srgbClr val="0070C0"/>
                </a:solidFill>
              </a:rPr>
              <a:t>02</a:t>
            </a:r>
            <a:r>
              <a:rPr lang="en-US" sz="2500" b="1" dirty="0">
                <a:solidFill>
                  <a:schemeClr val="dk1"/>
                </a:solidFill>
              </a:rPr>
              <a:t> </a:t>
            </a:r>
            <a:r>
              <a:rPr lang="ko-KR" altLang="en-US" sz="2500" b="1" dirty="0">
                <a:solidFill>
                  <a:schemeClr val="dk1"/>
                </a:solidFill>
              </a:rPr>
              <a:t>프로젝트 팀 구성 및 역할</a:t>
            </a:r>
            <a:endParaRPr sz="2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50000"/>
              </a:lnSpc>
            </a:pPr>
            <a:r>
              <a:rPr lang="en-US" sz="2500" b="1" dirty="0">
                <a:solidFill>
                  <a:srgbClr val="0070C0"/>
                </a:solidFill>
              </a:rPr>
              <a:t>03</a:t>
            </a:r>
            <a:r>
              <a:rPr lang="en-US" altLang="ko-KR" sz="2500" b="1" dirty="0">
                <a:solidFill>
                  <a:schemeClr val="tx1"/>
                </a:solidFill>
              </a:rPr>
              <a:t> </a:t>
            </a:r>
            <a:r>
              <a:rPr lang="ko-KR" altLang="en-US" sz="2500" b="1" dirty="0">
                <a:solidFill>
                  <a:schemeClr val="tx1"/>
                </a:solidFill>
              </a:rPr>
              <a:t>프로젝트 수행 절차 및 방법</a:t>
            </a:r>
            <a:endParaRPr lang="en-US" altLang="ko-KR" sz="2500" b="1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sz="2500" b="1" dirty="0">
                <a:solidFill>
                  <a:srgbClr val="0070C0"/>
                </a:solidFill>
              </a:rPr>
              <a:t>04</a:t>
            </a:r>
            <a:r>
              <a:rPr lang="en-US" sz="2500" b="1" dirty="0">
                <a:solidFill>
                  <a:schemeClr val="tx1"/>
                </a:solidFill>
              </a:rPr>
              <a:t> </a:t>
            </a:r>
            <a:r>
              <a:rPr lang="ko-KR" altLang="en-US" sz="2500" b="1" dirty="0">
                <a:solidFill>
                  <a:schemeClr val="tx1"/>
                </a:solidFill>
              </a:rPr>
              <a:t>프로젝트 수행 경과</a:t>
            </a:r>
            <a:endParaRPr lang="en-US" altLang="ko-KR" sz="2500" b="1" dirty="0">
              <a:solidFill>
                <a:schemeClr val="tx1"/>
              </a:solidFill>
            </a:endParaRPr>
          </a:p>
          <a:p>
            <a:pPr marR="0"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500" b="1" dirty="0">
                <a:solidFill>
                  <a:schemeClr val="tx2"/>
                </a:solidFill>
              </a:rPr>
              <a:t>05 </a:t>
            </a:r>
            <a:r>
              <a:rPr lang="ko-KR" altLang="en-US" sz="2500" b="1" dirty="0">
                <a:solidFill>
                  <a:schemeClr val="tx2"/>
                </a:solidFill>
              </a:rPr>
              <a:t>자체 평가 의견</a:t>
            </a:r>
            <a:endParaRPr lang="en-US" sz="2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45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Alert Overview</a:t>
              </a:r>
              <a:endParaRPr lang="ko-K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③ Log </a:t>
            </a:r>
            <a:r>
              <a:rPr 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r>
              <a:rPr 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및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시각화</a:t>
            </a:r>
            <a:endParaRPr lang="en-US" altLang="ko-KR" b="1" dirty="0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81A41B2-4AEE-D926-22FF-06B6F628AA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250" y="1731090"/>
            <a:ext cx="8941431" cy="46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8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Suricata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연동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/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로그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분석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③ Log </a:t>
            </a:r>
            <a:r>
              <a:rPr 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r>
              <a:rPr 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및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시각화</a:t>
            </a:r>
            <a:endParaRPr lang="en-US" altLang="ko-KR" b="1" dirty="0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64BA469-CDEA-AB8F-114F-D497AFAF9C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125" y="1737436"/>
            <a:ext cx="8655681" cy="449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4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보고서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자동화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관리자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페이지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: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메뉴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④ 리포트 자동화</a:t>
            </a:r>
            <a:endParaRPr lang="ko-KR" altLang="en-US" b="1" dirty="0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D544F4D-AD80-14FF-7C84-292078C9A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08" t="-364" r="624" b="56636"/>
          <a:stretch/>
        </p:blipFill>
        <p:spPr>
          <a:xfrm>
            <a:off x="1184189" y="1733708"/>
            <a:ext cx="9823255" cy="2202711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AB8600FE-715C-7D95-568B-02F28435CDD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-510" t="54084" r="-584" b="4194"/>
          <a:stretch/>
        </p:blipFill>
        <p:spPr>
          <a:xfrm>
            <a:off x="1196546" y="4061575"/>
            <a:ext cx="9803033" cy="20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9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보고서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자동화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페이지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형식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 </a:t>
              </a:r>
              <a:r>
                <a:rPr lang="en-US" altLang="ko-KR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http://223.130.147.99:8000/list/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④ 리포트 자동화</a:t>
            </a:r>
            <a:endParaRPr lang="ko-KR" altLang="en-US" b="1" dirty="0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C397602-D0A7-90FB-D31F-CE44382C0A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8163" y="1712293"/>
            <a:ext cx="8754998" cy="45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7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3885"/>
            <a:chOff x="541891" y="1430219"/>
            <a:chExt cx="10526159" cy="3738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388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수리카타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메뉴얼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v. 0.1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5" name="그림 4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215C509B-0A54-4275-E92C-A879DEAAB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9614" y="1711411"/>
            <a:ext cx="5772865" cy="485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9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3885"/>
            <a:chOff x="541891" y="1430219"/>
            <a:chExt cx="10526159" cy="3738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388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수리카타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설정</a:t>
              </a:r>
              <a:r>
                <a:rPr lang="en-US" altLang="ko-KR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etc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suricata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suricata.yaml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endParaRPr lang="en-US" altLang="ko-KR" spc="-100" dirty="0">
                <a:solidFill>
                  <a:schemeClr val="bg2">
                    <a:lumMod val="25000"/>
                  </a:schemeClr>
                </a:solidFill>
                <a:latin typeface="맑은 고딕"/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5ABCF8F-F4F3-9163-17A9-DD1A6D21C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1164" y="1732005"/>
            <a:ext cx="6262036" cy="485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tx1"/>
                  </a:solidFill>
                  <a:latin typeface="맑은 고딕"/>
                </a:rPr>
                <a:t>Elasticsearch - </a:t>
              </a:r>
              <a:r>
                <a:rPr lang="en-US" altLang="ko-KR" b="1" spc="-100" dirty="0" err="1">
                  <a:solidFill>
                    <a:schemeClr val="tx1"/>
                  </a:solidFill>
                  <a:latin typeface="맑은 고딕"/>
                </a:rPr>
                <a:t>엘라스틱</a:t>
              </a:r>
              <a:r>
                <a:rPr lang="en-US" altLang="ko-KR" b="1" spc="-100" dirty="0">
                  <a:solidFill>
                    <a:schemeClr val="tx1"/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tx1"/>
                  </a:solidFill>
                  <a:latin typeface="맑은 고딕"/>
                </a:rPr>
                <a:t>메뉴얼</a:t>
              </a:r>
              <a:r>
                <a:rPr lang="en-US" altLang="ko-KR" b="1" spc="-100" dirty="0">
                  <a:solidFill>
                    <a:schemeClr val="tx1"/>
                  </a:solidFill>
                  <a:latin typeface="맑은 고딕"/>
                </a:rPr>
                <a:t> v. 0.1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4BBF162-B107-72E4-F6E5-A1BB324325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5595" y="1845779"/>
            <a:ext cx="8246295" cy="43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85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Kibana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키바나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메뉴얼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v. 0.1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A54EC2B-2A73-909D-864F-4FC7B2699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2055" y="1289222"/>
            <a:ext cx="6218459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4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프로젝트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개발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프로세스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문서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기능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/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기술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명세서</a:t>
              </a:r>
              <a:endParaRPr lang="en-US" altLang="ko-KR" b="1" spc="-100">
                <a:solidFill>
                  <a:schemeClr val="bg2">
                    <a:lumMod val="25000"/>
                  </a:schemeClr>
                </a:solidFill>
                <a:latin typeface="맑은 고딕"/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57B8AC7-61EB-AC1A-7336-2807AB9C7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51" b="33719"/>
          <a:stretch/>
        </p:blipFill>
        <p:spPr>
          <a:xfrm>
            <a:off x="1773018" y="1856566"/>
            <a:ext cx="8640469" cy="44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38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주제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</a:t>
            </a:r>
            <a:r>
              <a:rPr lang="en-US" altLang="ko-KR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기획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배경</a:t>
            </a:r>
            <a:endParaRPr lang="en-US" altLang="ko-KR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665992"/>
            <a:ext cx="10797360" cy="4253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sz="3600" dirty="0">
                <a:latin typeface="Malgun Gothic"/>
                <a:ea typeface="Malgun Gothic"/>
              </a:rPr>
              <a:t>주제</a:t>
            </a:r>
            <a:endParaRPr lang="ko-KR"/>
          </a:p>
          <a:p>
            <a:pPr>
              <a:lnSpc>
                <a:spcPct val="150000"/>
              </a:lnSpc>
            </a:pPr>
            <a:r>
              <a:rPr lang="ko-KR" altLang="en-US" sz="2400" dirty="0"/>
              <a:t> - </a:t>
            </a:r>
            <a:r>
              <a:rPr lang="ko-KR" sz="2400" err="1">
                <a:latin typeface="Malgun Gothic"/>
                <a:ea typeface="Malgun Gothic"/>
              </a:rPr>
              <a:t>Suricata를</a:t>
            </a:r>
            <a:r>
              <a:rPr lang="ko-KR" sz="2400" dirty="0">
                <a:latin typeface="Malgun Gothic"/>
                <a:ea typeface="Malgun Gothic"/>
              </a:rPr>
              <a:t> 활용한 네트워크 빅데이터 분석 및 리포트 작성 자동화</a:t>
            </a:r>
          </a:p>
          <a:p>
            <a:pPr>
              <a:lnSpc>
                <a:spcPct val="150000"/>
              </a:lnSpc>
            </a:pPr>
            <a:endParaRPr lang="ko-KR" sz="24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Malgun Gothic"/>
                <a:ea typeface="Malgun Gothic"/>
              </a:rPr>
              <a:t>선정 배경</a:t>
            </a:r>
            <a:endParaRPr lang="ko-KR" dirty="0"/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Malgun Gothic"/>
                <a:ea typeface="Malgun Gothic"/>
              </a:rPr>
              <a:t> - 네트워크 로그로 대표되는 빅데이터 자료를 다뤄보고 관련 역량 강화와 주기적인 보고서 작성 자동화를 통한 업무 효율 강화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1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시나리오</a:t>
            </a: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599732"/>
            <a:ext cx="10797360" cy="4178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Malgun Gothic"/>
                <a:ea typeface="Malgun Gothic"/>
              </a:rPr>
              <a:t>구현 내용</a:t>
            </a:r>
            <a:endParaRPr lang="ko-KR" sz="36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/>
              <a:t> - </a:t>
            </a:r>
            <a:r>
              <a:rPr lang="ko-KR" altLang="en-US" sz="2400" dirty="0" err="1">
                <a:ea typeface="Malgun Gothic"/>
              </a:rPr>
              <a:t>WAS를</a:t>
            </a:r>
            <a:r>
              <a:rPr lang="ko-KR" altLang="en-US" sz="2400" dirty="0">
                <a:ea typeface="Malgun Gothic"/>
              </a:rPr>
              <a:t> 활용한 서비스 중인 웹서버의 네트워크 로그를 </a:t>
            </a:r>
            <a:r>
              <a:rPr lang="ko-KR" altLang="en-US" sz="2400" dirty="0" err="1">
                <a:ea typeface="Malgun Gothic"/>
              </a:rPr>
              <a:t>Suricata를</a:t>
            </a:r>
            <a:r>
              <a:rPr lang="ko-KR" altLang="en-US" sz="2400" dirty="0">
                <a:ea typeface="Malgun Gothic"/>
              </a:rPr>
              <a:t> 이용하여 모니터링 하고 주기적으로 로그 빅데이터를 자료화하고 이를 분석한다.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네트워크의 로그를 </a:t>
            </a:r>
            <a:r>
              <a:rPr lang="ko-KR" altLang="en-US" sz="2400" dirty="0" err="1">
                <a:ea typeface="Malgun Gothic"/>
              </a:rPr>
              <a:t>Elastic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Stack을</a:t>
            </a:r>
            <a:r>
              <a:rPr lang="ko-KR" altLang="en-US" sz="2400" dirty="0">
                <a:ea typeface="Malgun Gothic"/>
              </a:rPr>
              <a:t> 활용하여 실시간으로 전달받고 이를 시각화 구성해본다.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주기적으로 작성하는 네트워크 로그 보고서를 다양한 형식으로 구현하고 이를 자동화 한다.</a:t>
            </a:r>
          </a:p>
        </p:txBody>
      </p:sp>
    </p:spTree>
    <p:extLst>
      <p:ext uri="{BB962C8B-B14F-4D97-AF65-F5344CB8AC3E}">
        <p14:creationId xmlns:p14="http://schemas.microsoft.com/office/powerpoint/2010/main" val="371377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활용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장비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재료</a:t>
            </a: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599732"/>
            <a:ext cx="10797360" cy="36248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Malgun Gothic"/>
                <a:ea typeface="Malgun Gothic"/>
              </a:rPr>
              <a:t>개발 환경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- 웹서버 : 네이버 클라우드 </a:t>
            </a:r>
            <a:r>
              <a:rPr lang="ko-KR" sz="2400" dirty="0" err="1"/>
              <a:t>Ubuntu</a:t>
            </a:r>
            <a:r>
              <a:rPr lang="ko-KR" sz="2400" dirty="0"/>
              <a:t> 22.04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 - WAS : </a:t>
            </a:r>
            <a:r>
              <a:rPr lang="en-US" altLang="ko-KR" sz="2400" dirty="0">
                <a:ea typeface="Malgun Gothic"/>
              </a:rPr>
              <a:t>Django</a:t>
            </a:r>
            <a:r>
              <a:rPr lang="ko-KR" altLang="en-US" sz="2400" dirty="0">
                <a:ea typeface="Malgun Gothic"/>
              </a:rPr>
              <a:t> </a:t>
            </a:r>
            <a:r>
              <a:rPr lang="en-US" altLang="ko-KR" sz="2400" dirty="0">
                <a:ea typeface="Malgun Gothic"/>
              </a:rPr>
              <a:t>version</a:t>
            </a:r>
            <a:r>
              <a:rPr lang="ko-KR" sz="2400" dirty="0">
                <a:ea typeface="Malgun Gothic"/>
              </a:rPr>
              <a:t> </a:t>
            </a:r>
            <a:r>
              <a:rPr lang="en-US" altLang="ko-KR" sz="2400" dirty="0">
                <a:ea typeface="Malgun Gothic"/>
              </a:rPr>
              <a:t>5.1 + </a:t>
            </a:r>
            <a:r>
              <a:rPr lang="en-US" sz="2400" dirty="0">
                <a:ea typeface="Malgun Gothic"/>
              </a:rPr>
              <a:t>MariaDB Server version: 10.6.16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altLang="ko-KR" sz="2400" dirty="0">
                <a:ea typeface="Malgun Gothic"/>
              </a:rPr>
              <a:t> - </a:t>
            </a:r>
            <a:r>
              <a:rPr lang="en-US" altLang="ko-KR" sz="2400" dirty="0" err="1">
                <a:ea typeface="Malgun Gothic"/>
              </a:rPr>
              <a:t>네트워크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로그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수집</a:t>
            </a:r>
            <a:r>
              <a:rPr lang="en-US" altLang="ko-KR" sz="2400" dirty="0">
                <a:ea typeface="Malgun Gothic"/>
              </a:rPr>
              <a:t> 및 </a:t>
            </a:r>
            <a:r>
              <a:rPr lang="en-US" altLang="ko-KR" sz="2400" dirty="0" err="1">
                <a:ea typeface="Malgun Gothic"/>
              </a:rPr>
              <a:t>분석</a:t>
            </a:r>
            <a:r>
              <a:rPr lang="en-US" altLang="ko-KR" sz="2400" dirty="0">
                <a:ea typeface="Malgun Gothic"/>
              </a:rPr>
              <a:t> : </a:t>
            </a:r>
            <a:r>
              <a:rPr lang="en-US" sz="2400" dirty="0">
                <a:ea typeface="Malgun Gothic"/>
              </a:rPr>
              <a:t>Suricata version 7.0.6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Malgun Gothic"/>
              </a:rPr>
              <a:t> - </a:t>
            </a:r>
            <a:r>
              <a:rPr lang="ko-KR" altLang="en-US" sz="2400" dirty="0">
                <a:ea typeface="Malgun Gothic"/>
              </a:rPr>
              <a:t>로그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빅데이터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검색</a:t>
            </a:r>
            <a:r>
              <a:rPr lang="en-US" altLang="ko-KR" sz="2400" dirty="0">
                <a:ea typeface="Malgun Gothic"/>
              </a:rPr>
              <a:t>/</a:t>
            </a:r>
            <a:r>
              <a:rPr lang="en-US" altLang="ko-KR" sz="2400" dirty="0" err="1">
                <a:ea typeface="Malgun Gothic"/>
              </a:rPr>
              <a:t>분석</a:t>
            </a:r>
            <a:r>
              <a:rPr lang="en-US" altLang="ko-KR" sz="2400" dirty="0">
                <a:ea typeface="Malgun Gothic"/>
              </a:rPr>
              <a:t>, </a:t>
            </a:r>
            <a:r>
              <a:rPr lang="en-US" altLang="ko-KR" sz="2400" dirty="0" err="1">
                <a:ea typeface="Malgun Gothic"/>
              </a:rPr>
              <a:t>실시간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시각화</a:t>
            </a:r>
            <a:r>
              <a:rPr lang="en-US" altLang="ko-KR" sz="2400" dirty="0">
                <a:ea typeface="Malgun Gothic"/>
              </a:rPr>
              <a:t> 및 </a:t>
            </a:r>
            <a:r>
              <a:rPr lang="en-US" altLang="ko-KR" sz="2400" dirty="0" err="1">
                <a:ea typeface="Malgun Gothic"/>
              </a:rPr>
              <a:t>리포트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작성</a:t>
            </a:r>
            <a:r>
              <a:rPr lang="en-US" altLang="ko-KR" sz="2400" dirty="0">
                <a:ea typeface="Malgun Gothic"/>
              </a:rPr>
              <a:t> : Elastic Stack 8.15 + </a:t>
            </a:r>
            <a:r>
              <a:rPr lang="en-US" sz="2400" dirty="0">
                <a:ea typeface="Malgun Gothic"/>
              </a:rPr>
              <a:t>nginx version /1.18.0 (Ubuntu)</a:t>
            </a:r>
          </a:p>
        </p:txBody>
      </p:sp>
    </p:spTree>
    <p:extLst>
      <p:ext uri="{BB962C8B-B14F-4D97-AF65-F5344CB8AC3E}">
        <p14:creationId xmlns:p14="http://schemas.microsoft.com/office/powerpoint/2010/main" val="182285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구조</a:t>
            </a: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599732"/>
            <a:ext cx="10797360" cy="819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Malgun Gothic"/>
                <a:ea typeface="Malgun Gothic"/>
              </a:rPr>
              <a:t>Work</a:t>
            </a:r>
            <a:r>
              <a:rPr lang="ko-KR" altLang="en-US" sz="3600" dirty="0">
                <a:latin typeface="Malgun Gothic"/>
                <a:ea typeface="Malgun Gothic"/>
              </a:rPr>
              <a:t> </a:t>
            </a:r>
            <a:r>
              <a:rPr lang="ko-KR" altLang="en-US" sz="3600" dirty="0" err="1">
                <a:latin typeface="Malgun Gothic"/>
                <a:ea typeface="Malgun Gothic"/>
              </a:rPr>
              <a:t>Flow</a:t>
            </a:r>
            <a:endParaRPr lang="en-US" sz="2400" dirty="0" err="1">
              <a:ea typeface="Malgun Gothic"/>
            </a:endParaRPr>
          </a:p>
        </p:txBody>
      </p:sp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229BFE5-1F11-FEB8-DE55-B63B69DE3F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8888" y="1278924"/>
            <a:ext cx="5784522" cy="45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구조</a:t>
            </a: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495339" y="1599732"/>
            <a:ext cx="10807657" cy="81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Malgun Gothic"/>
                <a:ea typeface="Malgun Gothic"/>
              </a:rPr>
              <a:t>Flowchart</a:t>
            </a:r>
          </a:p>
        </p:txBody>
      </p:sp>
      <p:pic>
        <p:nvPicPr>
          <p:cNvPr id="7" name="그림 6" descr="도표, 라인, 텍스트, 평면도이(가) 표시된 사진&#10;&#10;자동 생성된 설명">
            <a:extLst>
              <a:ext uri="{FF2B5EF4-FFF2-40B4-BE49-F238E27FC236}">
                <a16:creationId xmlns:a16="http://schemas.microsoft.com/office/drawing/2014/main" id="{AAC8EB82-52C3-0311-1F00-9B27CF979F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243" y="2439729"/>
            <a:ext cx="11429999" cy="29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4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활용 </a:t>
            </a:r>
            <a:r>
              <a:rPr lang="en-US" altLang="ko-KR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방안</a:t>
            </a:r>
            <a:r>
              <a:rPr lang="en-US" altLang="ko-KR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</a:t>
            </a:r>
            <a:r>
              <a:rPr lang="en-US" altLang="ko-KR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기대효과</a:t>
            </a:r>
            <a:endParaRPr lang="en-US" altLang="ko-KR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599732"/>
            <a:ext cx="10797360" cy="362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Malgun Gothic"/>
                <a:ea typeface="Malgun Gothic"/>
              </a:rPr>
              <a:t>예상 성과 및 실무 활용성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- 네트워크 빅데이터의 이해 및 분석력 강화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표준 </a:t>
            </a:r>
            <a:r>
              <a:rPr lang="ko-KR" altLang="en-US" sz="2400" dirty="0" err="1">
                <a:ea typeface="Malgun Gothic"/>
              </a:rPr>
              <a:t>네트워트</a:t>
            </a:r>
            <a:r>
              <a:rPr lang="ko-KR" altLang="en-US" sz="2400" dirty="0">
                <a:ea typeface="Malgun Gothic"/>
              </a:rPr>
              <a:t> 분석 도구인 </a:t>
            </a:r>
            <a:r>
              <a:rPr lang="ko-KR" altLang="en-US" sz="2400" dirty="0" err="1">
                <a:ea typeface="Malgun Gothic"/>
              </a:rPr>
              <a:t>Suricata</a:t>
            </a:r>
            <a:r>
              <a:rPr lang="ko-KR" altLang="en-US" sz="2400" dirty="0">
                <a:ea typeface="Malgun Gothic"/>
              </a:rPr>
              <a:t> 활용 능력 강화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많이 활용되고 있는 </a:t>
            </a:r>
            <a:r>
              <a:rPr lang="ko-KR" altLang="en-US" sz="2400" dirty="0" err="1">
                <a:ea typeface="Malgun Gothic"/>
              </a:rPr>
              <a:t>Elastic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Stack</a:t>
            </a:r>
            <a:r>
              <a:rPr lang="ko-KR" altLang="en-US" sz="2400" dirty="0">
                <a:ea typeface="Malgun Gothic"/>
              </a:rPr>
              <a:t> 활용 능력 강화 및 관련 리포트 생성 구현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실무에서 주기적인 리포트 작성의 자동화로 업무 효율 증대 및 빠른 의사 결정 / 정책 수립 가능</a:t>
            </a:r>
          </a:p>
        </p:txBody>
      </p:sp>
    </p:spTree>
    <p:extLst>
      <p:ext uri="{BB962C8B-B14F-4D97-AF65-F5344CB8AC3E}">
        <p14:creationId xmlns:p14="http://schemas.microsoft.com/office/powerpoint/2010/main" val="338775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팀 구성 및 역할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486896" y="1161362"/>
            <a:ext cx="10526159" cy="369332"/>
            <a:chOff x="541891" y="1430219"/>
            <a:chExt cx="10526159" cy="369332"/>
          </a:xfrm>
        </p:grpSpPr>
        <p:sp>
          <p:nvSpPr>
            <p:cNvPr id="6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b="1" dirty="0" err="1">
                  <a:ln>
                    <a:solidFill>
                      <a:srgbClr val="5B9BD5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No-Way</a:t>
              </a:r>
              <a:r>
                <a:rPr lang="ko-KR" altLang="en-US" b="1" dirty="0">
                  <a:ln>
                    <a:solidFill>
                      <a:srgbClr val="5B9BD5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팀 구성</a:t>
              </a:r>
            </a:p>
          </p:txBody>
        </p:sp>
        <p:sp>
          <p:nvSpPr>
            <p:cNvPr id="7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CECB8-83B5-9CEA-27E0-C52ADF641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04423"/>
              </p:ext>
            </p:extLst>
          </p:nvPr>
        </p:nvGraphicFramePr>
        <p:xfrm>
          <a:off x="524467" y="1680924"/>
          <a:ext cx="11218265" cy="4442335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이준철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정진선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임중섭</a:t>
                      </a:r>
                    </a:p>
                  </a:txBody>
                  <a:tcPr marT="45740" marB="45740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</a:p>
                  </a:txBody>
                  <a:tcPr marT="45740" marB="45740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/>
                      </a:endParaRPr>
                    </a:p>
                  </a:txBody>
                  <a:tcPr marT="45740" marB="45740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06565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강수빈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이경원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4" name="그래픽 13">
            <a:extLst>
              <a:ext uri="{FF2B5EF4-FFF2-40B4-BE49-F238E27FC236}">
                <a16:creationId xmlns:a16="http://schemas.microsoft.com/office/drawing/2014/main" id="{9DF620DF-AEAE-CD0A-A37C-88BC31A01F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57259" y="5636030"/>
            <a:ext cx="109959" cy="10995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22EF68-9DE8-D57E-DD66-B9C51282AE5E}"/>
              </a:ext>
            </a:extLst>
          </p:cNvPr>
          <p:cNvGrpSpPr/>
          <p:nvPr/>
        </p:nvGrpSpPr>
        <p:grpSpPr>
          <a:xfrm>
            <a:off x="4525811" y="4008664"/>
            <a:ext cx="2713128" cy="358635"/>
            <a:chOff x="4525872" y="3492488"/>
            <a:chExt cx="2713128" cy="35863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657CBAE-B0E6-2A06-ACBE-7C786F00EFD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9537F9A-788B-F36A-8A02-5660657E212A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4EE23A7C-C182-19F3-C3EF-22CC51D9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ADE745-A36D-AB4D-A562-D574B2F94760}"/>
                </a:ext>
              </a:extLst>
            </p:cNvPr>
            <p:cNvSpPr txBox="1"/>
            <p:nvPr/>
          </p:nvSpPr>
          <p:spPr>
            <a:xfrm>
              <a:off x="5023036" y="3496959"/>
              <a:ext cx="20653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buClrTx/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네트워크 데이터 </a:t>
              </a:r>
              <a:r>
                <a:rPr lang="ko-KR" altLang="en-US" sz="12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Set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수집</a:t>
              </a:r>
              <a:endParaRPr lang="en-US" altLang="ko-KR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9667291-AAB9-BFC2-D2C7-04B49779771C}"/>
              </a:ext>
            </a:extLst>
          </p:cNvPr>
          <p:cNvGrpSpPr/>
          <p:nvPr/>
        </p:nvGrpSpPr>
        <p:grpSpPr>
          <a:xfrm>
            <a:off x="4525811" y="4759996"/>
            <a:ext cx="2713128" cy="358635"/>
            <a:chOff x="4178678" y="3760929"/>
            <a:chExt cx="2713128" cy="358635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4BD98FD3-A9DD-8D12-B5ED-7C97EDD2D8EB}"/>
                </a:ext>
              </a:extLst>
            </p:cNvPr>
            <p:cNvSpPr/>
            <p:nvPr/>
          </p:nvSpPr>
          <p:spPr>
            <a:xfrm>
              <a:off x="4178678" y="3760929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FDDB3D5-A617-9C4C-1932-2D4913F72B75}"/>
                </a:ext>
              </a:extLst>
            </p:cNvPr>
            <p:cNvSpPr/>
            <p:nvPr/>
          </p:nvSpPr>
          <p:spPr>
            <a:xfrm>
              <a:off x="4178678" y="376092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A990197-FC8E-A242-C399-429E4E0E2E7D}"/>
                </a:ext>
              </a:extLst>
            </p:cNvPr>
            <p:cNvSpPr txBox="1"/>
            <p:nvPr/>
          </p:nvSpPr>
          <p:spPr>
            <a:xfrm>
              <a:off x="4675842" y="3787486"/>
              <a:ext cx="18665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웹서버 관리, 구현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3" name="그래픽 92">
              <a:extLst>
                <a:ext uri="{FF2B5EF4-FFF2-40B4-BE49-F238E27FC236}">
                  <a16:creationId xmlns:a16="http://schemas.microsoft.com/office/drawing/2014/main" id="{A00EEC7A-4861-25BC-B2F3-34E39F24F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5903" y="3845079"/>
              <a:ext cx="216867" cy="193294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AF0161A-9C5C-D6E3-4D8A-7221738EB608}"/>
              </a:ext>
            </a:extLst>
          </p:cNvPr>
          <p:cNvGrpSpPr/>
          <p:nvPr/>
        </p:nvGrpSpPr>
        <p:grpSpPr>
          <a:xfrm>
            <a:off x="8428944" y="2415561"/>
            <a:ext cx="2713128" cy="358635"/>
            <a:chOff x="4525872" y="5045671"/>
            <a:chExt cx="2713128" cy="358635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3358D4D7-F89E-2B68-EDBF-973B7476B6FC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B124CAA-8D9B-B9EA-8407-E09BDF15FB9D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3C56D3A-6FD5-0E6D-D65E-9B79A8ACA74C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시스템 설계</a:t>
              </a:r>
              <a:endPara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8" name="그래픽 97">
              <a:extLst>
                <a:ext uri="{FF2B5EF4-FFF2-40B4-BE49-F238E27FC236}">
                  <a16:creationId xmlns:a16="http://schemas.microsoft.com/office/drawing/2014/main" id="{26922061-93CA-2397-09E3-0A1D5D5BA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1ABE1FC-D29D-68EE-0268-802AA147AE43}"/>
              </a:ext>
            </a:extLst>
          </p:cNvPr>
          <p:cNvGrpSpPr/>
          <p:nvPr/>
        </p:nvGrpSpPr>
        <p:grpSpPr>
          <a:xfrm>
            <a:off x="7579346" y="4004717"/>
            <a:ext cx="2713128" cy="358635"/>
            <a:chOff x="7579407" y="5045671"/>
            <a:chExt cx="2713128" cy="358635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4C02806-1D83-95CA-D851-1F8C3154D97B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8EF26F2-4642-BCA3-EF2C-9C41791B8749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BFD638E-C4CF-0ACA-B970-2E1EE24292C4}"/>
                </a:ext>
              </a:extLst>
            </p:cNvPr>
            <p:cNvSpPr txBox="1"/>
            <p:nvPr/>
          </p:nvSpPr>
          <p:spPr>
            <a:xfrm>
              <a:off x="7989788" y="5080696"/>
              <a:ext cx="21798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Suricata</a:t>
              </a:r>
              <a:r>
                <a: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/ ELK 매뉴얼 작성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2" name="그래픽 111">
              <a:extLst>
                <a:ext uri="{FF2B5EF4-FFF2-40B4-BE49-F238E27FC236}">
                  <a16:creationId xmlns:a16="http://schemas.microsoft.com/office/drawing/2014/main" id="{0BFCA676-21E9-1A85-4377-F4CF51E33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6691B9D-218B-FD89-5AC7-8C498E0C75D0}"/>
              </a:ext>
            </a:extLst>
          </p:cNvPr>
          <p:cNvGrpSpPr/>
          <p:nvPr/>
        </p:nvGrpSpPr>
        <p:grpSpPr>
          <a:xfrm>
            <a:off x="7579346" y="3210596"/>
            <a:ext cx="2713128" cy="358635"/>
            <a:chOff x="7579407" y="4251550"/>
            <a:chExt cx="2713128" cy="358635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0ED3908A-E131-320A-920A-8AE70A01C5B1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8C6F217-7DB0-14D6-602A-F4C77C6906EB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AAB838-77FD-BB58-1BA0-F5CB557924E6}"/>
                </a:ext>
              </a:extLst>
            </p:cNvPr>
            <p:cNvSpPr txBox="1"/>
            <p:nvPr/>
          </p:nvSpPr>
          <p:spPr>
            <a:xfrm>
              <a:off x="8133721" y="4278107"/>
              <a:ext cx="18665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프로젝트 개발 문서화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10DA3E10-7DDE-DB03-0016-21D89B4C9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30F4F7D-8171-960A-39AA-32E5880F7CE8}"/>
              </a:ext>
            </a:extLst>
          </p:cNvPr>
          <p:cNvGrpSpPr/>
          <p:nvPr/>
        </p:nvGrpSpPr>
        <p:grpSpPr>
          <a:xfrm>
            <a:off x="4525811" y="2416572"/>
            <a:ext cx="4350872" cy="358635"/>
            <a:chOff x="4525872" y="5811259"/>
            <a:chExt cx="4350872" cy="358635"/>
          </a:xfrm>
        </p:grpSpPr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39E9751A-674B-8408-8E36-BD3FBD20F889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81CB516-C519-23A6-4988-F1573C008588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8952D5C-F3F9-0331-18F2-FC65D640F79A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주제 선정 피드백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프로젝트 개발 문서화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122" name="그래픽 121">
              <a:extLst>
                <a:ext uri="{FF2B5EF4-FFF2-40B4-BE49-F238E27FC236}">
                  <a16:creationId xmlns:a16="http://schemas.microsoft.com/office/drawing/2014/main" id="{B0B37482-356D-7D16-615B-3740B8BC3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sp>
        <p:nvSpPr>
          <p:cNvPr id="126" name="직각 삼각형 125">
            <a:extLst>
              <a:ext uri="{FF2B5EF4-FFF2-40B4-BE49-F238E27FC236}">
                <a16:creationId xmlns:a16="http://schemas.microsoft.com/office/drawing/2014/main" id="{9A0234C6-E697-9694-F1AD-F70AE70E915D}"/>
              </a:ext>
            </a:extLst>
          </p:cNvPr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E1A847F4-1EBA-322E-4EE8-7527913513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700000">
            <a:off x="11485845" y="4571874"/>
            <a:ext cx="154011" cy="154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1DBC35-602D-CF7B-B6D6-1D31D01C2071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445" y="1517011"/>
            <a:ext cx="12192000" cy="23358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1FC748-B739-AC9E-4441-2F98BB9BB92E}"/>
              </a:ext>
            </a:extLst>
          </p:cNvPr>
          <p:cNvGrpSpPr/>
          <p:nvPr/>
        </p:nvGrpSpPr>
        <p:grpSpPr>
          <a:xfrm>
            <a:off x="4525811" y="5539761"/>
            <a:ext cx="3055476" cy="424895"/>
            <a:chOff x="4525872" y="5045671"/>
            <a:chExt cx="3055476" cy="42489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BBB89A0-5F12-8156-B400-7C02B4DF5C32}"/>
                </a:ext>
              </a:extLst>
            </p:cNvPr>
            <p:cNvSpPr/>
            <p:nvPr/>
          </p:nvSpPr>
          <p:spPr>
            <a:xfrm>
              <a:off x="4592132" y="5056714"/>
              <a:ext cx="2989216" cy="4138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AE1673-B5EA-A64C-51B6-10720A9ED985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C2EBC-2731-9BFC-3434-A045E4FA5653}"/>
                </a:ext>
              </a:extLst>
            </p:cNvPr>
            <p:cNvSpPr txBox="1"/>
            <p:nvPr/>
          </p:nvSpPr>
          <p:spPr>
            <a:xfrm>
              <a:off x="5023036" y="5127446"/>
              <a:ext cx="2385611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프로젝트 방향성 선정, 질의응답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5DFC894F-C0A7-34A2-D5F6-C880E21A6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E1FCC2-3024-C57F-0822-4518EF02D262}"/>
              </a:ext>
            </a:extLst>
          </p:cNvPr>
          <p:cNvGrpSpPr/>
          <p:nvPr/>
        </p:nvGrpSpPr>
        <p:grpSpPr>
          <a:xfrm>
            <a:off x="4525811" y="3212797"/>
            <a:ext cx="2713128" cy="358635"/>
            <a:chOff x="4525872" y="3492488"/>
            <a:chExt cx="2713128" cy="35863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BBE164B-7F25-DF4D-923B-129E8D55806B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CF1B01D-A3A8-BEBE-5352-E80D7DD2AE57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22E0B9E6-F61B-1523-2D7D-6095357C5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C8B7A0-3800-D499-3A48-06105DEA9228}"/>
                </a:ext>
              </a:extLst>
            </p:cNvPr>
            <p:cNvSpPr txBox="1"/>
            <p:nvPr/>
          </p:nvSpPr>
          <p:spPr>
            <a:xfrm>
              <a:off x="5023036" y="3496959"/>
              <a:ext cx="20653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buClrTx/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프로젝트 데이터 </a:t>
              </a:r>
              <a:r>
                <a:rPr lang="ko-KR" altLang="en-US" sz="12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Set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수집</a:t>
              </a:r>
              <a:endParaRPr lang="en-US" altLang="ko-KR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7B25A69-C349-A00A-5EEA-8850D790617A}"/>
              </a:ext>
            </a:extLst>
          </p:cNvPr>
          <p:cNvGrpSpPr/>
          <p:nvPr/>
        </p:nvGrpSpPr>
        <p:grpSpPr>
          <a:xfrm>
            <a:off x="7579346" y="4758250"/>
            <a:ext cx="2713128" cy="358635"/>
            <a:chOff x="7579407" y="5045671"/>
            <a:chExt cx="2713128" cy="358635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13B02F9-DE55-9250-65F5-62F7A29F3E1E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B358E4F-6CA4-DA66-11D7-BC5F780BBB63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4F88F0-9F3B-FE27-48A9-CA15B1C79A22}"/>
                </a:ext>
              </a:extLst>
            </p:cNvPr>
            <p:cNvSpPr txBox="1"/>
            <p:nvPr/>
          </p:nvSpPr>
          <p:spPr>
            <a:xfrm>
              <a:off x="7989788" y="5080696"/>
              <a:ext cx="21798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Suricata</a:t>
              </a:r>
              <a:r>
                <a: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/ ELK 매뉴얼 작성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5C7F6EB8-6691-6013-2A7D-ACEA1773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C705FAE2E5DE6448A9E0656EFB92063" ma:contentTypeVersion="15" ma:contentTypeDescription="새 문서를 만듭니다." ma:contentTypeScope="" ma:versionID="c16bcacf3ceb58d81d93090be797ad66">
  <xsd:schema xmlns:xsd="http://www.w3.org/2001/XMLSchema" xmlns:xs="http://www.w3.org/2001/XMLSchema" xmlns:p="http://schemas.microsoft.com/office/2006/metadata/properties" xmlns:ns2="b64b1f61-af5a-4604-8e0c-bc4fb696e991" xmlns:ns3="2d0c65ad-883a-4e52-ab3f-10f07b74bb01" targetNamespace="http://schemas.microsoft.com/office/2006/metadata/properties" ma:root="true" ma:fieldsID="e6b3889df4c77a7264f329b1ee3d26ca" ns2:_="" ns3:_="">
    <xsd:import namespace="b64b1f61-af5a-4604-8e0c-bc4fb696e991"/>
    <xsd:import namespace="2d0c65ad-883a-4e52-ab3f-10f07b74bb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4b1f61-af5a-4604-8e0c-bc4fb696e9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이미지 태그" ma:readOnly="false" ma:fieldId="{5cf76f15-5ced-4ddc-b409-7134ff3c332f}" ma:taxonomyMulti="true" ma:sspId="f2af6553-ef47-49da-b921-594a0caa60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0c65ad-883a-4e52-ab3f-10f07b74bb0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640295c-dc62-4a81-9242-372374ab7b50}" ma:internalName="TaxCatchAll" ma:showField="CatchAllData" ma:web="2d0c65ad-883a-4e52-ab3f-10f07b74bb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4b1f61-af5a-4604-8e0c-bc4fb696e991">
      <Terms xmlns="http://schemas.microsoft.com/office/infopath/2007/PartnerControls"/>
    </lcf76f155ced4ddcb4097134ff3c332f>
    <TaxCatchAll xmlns="2d0c65ad-883a-4e52-ab3f-10f07b74bb0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2B676B-D2F9-488D-B463-56026B99B711}">
  <ds:schemaRefs>
    <ds:schemaRef ds:uri="2d0c65ad-883a-4e52-ab3f-10f07b74bb01"/>
    <ds:schemaRef ds:uri="b64b1f61-af5a-4604-8e0c-bc4fb696e9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D24B3A3-87B9-494F-BD43-955385333A6F}">
  <ds:schemaRefs>
    <ds:schemaRef ds:uri="b64b1f61-af5a-4604-8e0c-bc4fb696e991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2d0c65ad-883a-4e52-ab3f-10f07b74bb01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B46371D-0D76-4A3A-BE35-A713995039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1051</Words>
  <Application>Microsoft Office PowerPoint</Application>
  <PresentationFormat>와이드스크린</PresentationFormat>
  <Paragraphs>216</Paragraphs>
  <Slides>28</Slides>
  <Notes>28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est1526</dc:creator>
  <cp:lastModifiedBy>한형선 / EST Campus팀 / 팀원</cp:lastModifiedBy>
  <cp:revision>1263</cp:revision>
  <dcterms:modified xsi:type="dcterms:W3CDTF">2024-09-13T00:13:48Z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0x010100BC705FAE2E5DE6448A9E0656EFB92063</vt:lpwstr>
  </property>
  <property fmtid="{D5CDD505-2E9C-101B-9397-08002B2CF9AE}" pid="3" name="MediaServiceImageTags">
    <vt:lpwstr/>
  </property>
</Properties>
</file>